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28" r:id="rId6"/>
    <p:sldId id="274" r:id="rId7"/>
    <p:sldId id="391" r:id="rId8"/>
    <p:sldId id="355" r:id="rId9"/>
    <p:sldId id="394" r:id="rId10"/>
    <p:sldId id="393" r:id="rId11"/>
    <p:sldId id="392" r:id="rId12"/>
    <p:sldId id="395" r:id="rId13"/>
    <p:sldId id="396" r:id="rId14"/>
    <p:sldId id="397" r:id="rId15"/>
    <p:sldId id="398" r:id="rId16"/>
    <p:sldId id="400" r:id="rId17"/>
    <p:sldId id="401" r:id="rId18"/>
    <p:sldId id="402" r:id="rId19"/>
    <p:sldId id="262" r:id="rId2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CC"/>
    <a:srgbClr val="003399"/>
    <a:srgbClr val="0000CC"/>
    <a:srgbClr val="0000FF"/>
    <a:srgbClr val="0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85587" autoAdjust="0"/>
  </p:normalViewPr>
  <p:slideViewPr>
    <p:cSldViewPr snapToGrid="0" snapToObjects="1">
      <p:cViewPr varScale="1">
        <p:scale>
          <a:sx n="116" d="100"/>
          <a:sy n="116" d="100"/>
        </p:scale>
        <p:origin x="13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4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4E90A-DE15-4DB9-B599-2C3B20E15FF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9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9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8EEA-94AC-4B39-B102-CBB49895E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0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4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CBAB994-D1E0-4807-BBEA-AF5387D300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62050"/>
            <a:ext cx="418306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1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4" y="8829971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180B843-C344-4E44-99F2-0E933F96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1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B843-C344-4E44-99F2-0E933F968D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B843-C344-4E44-99F2-0E933F968D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B843-C344-4E44-99F2-0E933F968D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7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Template 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604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742329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5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/>
              <a:t>Headline in title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>
              <a:buFont typeface="Arial"/>
              <a:buChar char="•"/>
              <a:defRPr sz="2000"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 sz="1800"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in sentence case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605" cy="686515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/>
              <a:t>Headline in title case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>
              <a:buFont typeface="Arial"/>
              <a:buChar char="•"/>
              <a:defRPr sz="2000"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 sz="1800"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in sentence case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>
              <a:buFont typeface="Arial"/>
              <a:buChar char="•"/>
              <a:defRPr sz="2000"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 sz="1800"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in sentence case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605" cy="686515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/>
              <a:t>Headline in title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in sentence case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in sentence case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605" cy="686515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51463"/>
            <a:ext cx="8229600" cy="4601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654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/>
              <a:t>Headline in title case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605" cy="68651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/>
              <a:t>Headline in title case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mplate end sli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95151"/>
            <a:ext cx="82296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Header or Final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4973018"/>
            <a:ext cx="2801237" cy="1245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additional information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Template End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95151"/>
            <a:ext cx="82296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Header or Final Slide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6626" y="4973018"/>
            <a:ext cx="2801237" cy="1245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additional information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C4B41-788F-2545-BAE5-0D8482C64570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Ontent Slide Template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-1"/>
            <a:ext cx="9144000" cy="686515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HEADLINE IN TITLE CASE</a:t>
            </a: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 baseline="0"/>
            </a:lvl1pPr>
            <a:lvl2pP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>
              <a:buFont typeface="Arial"/>
              <a:buChar char="•"/>
              <a:defRPr sz="2000"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 sz="1800"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 in sentence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54" r:id="rId6"/>
    <p:sldLayoutId id="2147483651" r:id="rId7"/>
    <p:sldLayoutId id="214748365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203" y="-1"/>
            <a:ext cx="8654142" cy="1537855"/>
          </a:xfrm>
        </p:spPr>
        <p:txBody>
          <a:bodyPr/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Cisco College 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faculty/staff convocation</a:t>
            </a:r>
            <a:b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</a:t>
            </a:r>
            <a:r>
              <a:rPr lang="en-US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2, 2024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02" y="4841129"/>
            <a:ext cx="7601197" cy="1886242"/>
          </a:xfrm>
        </p:spPr>
        <p:txBody>
          <a:bodyPr/>
          <a:lstStyle/>
          <a:p>
            <a:pPr lv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i="1" dirty="0">
              <a:solidFill>
                <a:srgbClr val="01010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solidFill>
                  <a:srgbClr val="0101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 of Cisco College is to provide quality, affordable, educational opportunities to meet the diverse academic, technical and career needs of the students and communities we serve.</a:t>
            </a:r>
            <a:endParaRPr lang="en-US" sz="2000" b="1" i="1" dirty="0">
              <a:solidFill>
                <a:srgbClr val="01010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01" y="5175530"/>
            <a:ext cx="1452797" cy="15518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900" y="2759528"/>
            <a:ext cx="6605814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26" y="206620"/>
            <a:ext cx="7273636" cy="1177680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</a:rPr>
              <a:t>Strategic Plan Survey Example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26" y="1473200"/>
            <a:ext cx="8229600" cy="39700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50" y="5443267"/>
            <a:ext cx="1061049" cy="1120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03" y="1575993"/>
            <a:ext cx="8827696" cy="38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5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26" y="206620"/>
            <a:ext cx="7273636" cy="117768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Faculty &amp; Staff updates &amp; </a:t>
            </a:r>
            <a:br>
              <a:rPr lang="en-US" dirty="0">
                <a:solidFill>
                  <a:srgbClr val="0066CC"/>
                </a:solidFill>
              </a:rPr>
            </a:br>
            <a:r>
              <a:rPr lang="en-US" dirty="0">
                <a:solidFill>
                  <a:srgbClr val="0066CC"/>
                </a:solidFill>
              </a:rPr>
              <a:t>notifications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26" y="1473200"/>
            <a:ext cx="8229600" cy="39700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Spring Meeting Schedule</a:t>
            </a:r>
          </a:p>
          <a:p>
            <a:pPr marL="400050" lvl="1" indent="0">
              <a:buNone/>
            </a:pPr>
            <a:r>
              <a:rPr lang="en-US" b="1" dirty="0" smtClean="0"/>
              <a:t>Bi-Monthly </a:t>
            </a:r>
            <a:r>
              <a:rPr lang="en-US" b="1" dirty="0"/>
              <a:t>Meetings</a:t>
            </a:r>
            <a:endParaRPr lang="en-US" dirty="0"/>
          </a:p>
          <a:p>
            <a:pPr lvl="1"/>
            <a:r>
              <a:rPr lang="en-US" u="sng" dirty="0"/>
              <a:t>AEC Faculty </a:t>
            </a:r>
            <a:r>
              <a:rPr lang="en-US" u="sng" dirty="0" smtClean="0"/>
              <a:t>Meetings:</a:t>
            </a:r>
            <a:endParaRPr lang="en-US" dirty="0"/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Wednesday at 2pm in Feb </a:t>
            </a:r>
            <a:r>
              <a:rPr lang="en-US" dirty="0" smtClean="0"/>
              <a:t>(on campus) &amp; April (Zoom).</a:t>
            </a:r>
            <a:endParaRPr lang="en-US" dirty="0"/>
          </a:p>
          <a:p>
            <a:pPr lvl="1"/>
            <a:r>
              <a:rPr lang="en-US" u="sng" dirty="0"/>
              <a:t>Cisco Faculty Meetings</a:t>
            </a:r>
            <a:r>
              <a:rPr lang="en-US" dirty="0"/>
              <a:t>:  </a:t>
            </a:r>
            <a:endParaRPr lang="en-US" dirty="0" smtClean="0"/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Tuesday at 2pm in Feb </a:t>
            </a:r>
            <a:r>
              <a:rPr lang="en-US" dirty="0" smtClean="0"/>
              <a:t>(on campus) &amp; April (Zoom).</a:t>
            </a:r>
            <a:endParaRPr lang="en-US" dirty="0"/>
          </a:p>
          <a:p>
            <a:pPr lvl="1"/>
            <a:r>
              <a:rPr lang="en-US" u="sng" dirty="0"/>
              <a:t>Academic Leadership Council</a:t>
            </a:r>
            <a:r>
              <a:rPr lang="en-US" dirty="0"/>
              <a:t>:  </a:t>
            </a:r>
            <a:endParaRPr lang="en-US" dirty="0" smtClean="0"/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Wednesday at 2pm in Jan, March, &amp; May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– Zoom</a:t>
            </a:r>
          </a:p>
          <a:p>
            <a:pPr lvl="2"/>
            <a:r>
              <a:rPr lang="en-US" dirty="0" smtClean="0"/>
              <a:t>Admin, Deans, Directors, Chairs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50" y="5443267"/>
            <a:ext cx="1061049" cy="11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26" y="206620"/>
            <a:ext cx="7273636" cy="117768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Faculty &amp; Staff updates &amp; </a:t>
            </a:r>
            <a:br>
              <a:rPr lang="en-US" dirty="0">
                <a:solidFill>
                  <a:srgbClr val="0066CC"/>
                </a:solidFill>
              </a:rPr>
            </a:br>
            <a:r>
              <a:rPr lang="en-US" dirty="0">
                <a:solidFill>
                  <a:srgbClr val="0066CC"/>
                </a:solidFill>
              </a:rPr>
              <a:t>notifications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26" y="1473200"/>
            <a:ext cx="8229600" cy="39700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 Day – a new, annual, all-college initiative starting Spring 2024!</a:t>
            </a:r>
          </a:p>
          <a:p>
            <a:pPr lvl="1"/>
            <a:r>
              <a:rPr lang="en-US" dirty="0" smtClean="0"/>
              <a:t>Save the date:  Friday, March 22, 2024</a:t>
            </a:r>
          </a:p>
          <a:p>
            <a:pPr lvl="1"/>
            <a:r>
              <a:rPr lang="en-US" dirty="0" smtClean="0"/>
              <a:t>Cisco Campus – all faculty &amp; staff</a:t>
            </a:r>
          </a:p>
          <a:p>
            <a:pPr lvl="1"/>
            <a:r>
              <a:rPr lang="en-US" dirty="0" smtClean="0"/>
              <a:t>Regularly scheduled day to get our IE stuff done! </a:t>
            </a:r>
          </a:p>
          <a:p>
            <a:pPr lvl="2"/>
            <a:r>
              <a:rPr lang="en-US" dirty="0" smtClean="0"/>
              <a:t>Strategic Plan &amp; Institutional Goals for success progress &amp; feedback.</a:t>
            </a:r>
          </a:p>
          <a:p>
            <a:pPr lvl="2"/>
            <a:r>
              <a:rPr lang="en-US" dirty="0" smtClean="0"/>
              <a:t>Cross-departmental group discussions. </a:t>
            </a:r>
          </a:p>
          <a:p>
            <a:pPr lvl="2"/>
            <a:r>
              <a:rPr lang="en-US" dirty="0" smtClean="0"/>
              <a:t>Program / division meetings for IE plan progress &amp; discussion. </a:t>
            </a:r>
          </a:p>
          <a:p>
            <a:pPr lvl="2"/>
            <a:r>
              <a:rPr lang="en-US" dirty="0" smtClean="0"/>
              <a:t>Required in-service &amp; counts for professional development!</a:t>
            </a:r>
          </a:p>
          <a:p>
            <a:pPr marL="514350" lvl="1" indent="0">
              <a:buNone/>
            </a:pPr>
            <a:r>
              <a:rPr lang="en-US" b="1" i="1" dirty="0" smtClean="0"/>
              <a:t>More info at Jan Academic Leadership Council and February faculty meetings.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50" y="5443267"/>
            <a:ext cx="1061049" cy="11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4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A51EB-B853-C452-6A28-85BF8827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1102"/>
            <a:ext cx="6921500" cy="904170"/>
          </a:xfrm>
        </p:spPr>
        <p:txBody>
          <a:bodyPr/>
          <a:lstStyle/>
          <a:p>
            <a:r>
              <a:rPr lang="en-US" sz="3200" dirty="0"/>
              <a:t>Faculty &amp; Staff updates &amp; </a:t>
            </a:r>
            <a:br>
              <a:rPr lang="en-US" sz="3200" dirty="0"/>
            </a:br>
            <a:r>
              <a:rPr lang="en-US" sz="3200" dirty="0" smtClean="0"/>
              <a:t>notifications:  Distance </a:t>
            </a:r>
            <a:r>
              <a:rPr lang="en-US" sz="3200" dirty="0"/>
              <a:t>ED UPDATES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8DE1073-84E0-E836-DEBF-B7F05C1139E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400" dirty="0"/>
              <a:t>Replacing </a:t>
            </a:r>
            <a:r>
              <a:rPr lang="en-US" sz="2400" dirty="0" err="1"/>
              <a:t>Unicheck</a:t>
            </a:r>
            <a:endParaRPr lang="en-US" sz="2400" dirty="0"/>
          </a:p>
          <a:p>
            <a:pPr lvl="1"/>
            <a:r>
              <a:rPr lang="en-US" sz="2000" dirty="0"/>
              <a:t>Feedback by 1/29</a:t>
            </a:r>
          </a:p>
          <a:p>
            <a:r>
              <a:rPr lang="en-US" sz="2400" dirty="0"/>
              <a:t>Spring Professional Development Calendar</a:t>
            </a:r>
          </a:p>
          <a:p>
            <a:pPr lvl="1"/>
            <a:r>
              <a:rPr lang="en-US" sz="2000" dirty="0"/>
              <a:t>Giving Effective Feedback</a:t>
            </a:r>
          </a:p>
          <a:p>
            <a:pPr lvl="2"/>
            <a:r>
              <a:rPr lang="en-US" sz="1600" dirty="0"/>
              <a:t>February 29</a:t>
            </a:r>
            <a:r>
              <a:rPr lang="en-US" sz="1600" baseline="30000" dirty="0"/>
              <a:t>th</a:t>
            </a:r>
            <a:r>
              <a:rPr lang="en-US" sz="1600" dirty="0"/>
              <a:t> @3pm</a:t>
            </a:r>
          </a:p>
          <a:p>
            <a:r>
              <a:rPr lang="en-US" sz="2400" dirty="0"/>
              <a:t>Faculty Resources</a:t>
            </a:r>
          </a:p>
          <a:p>
            <a:pPr lvl="1"/>
            <a:r>
              <a:rPr lang="en-US" sz="2000" dirty="0"/>
              <a:t>Tutoring</a:t>
            </a:r>
          </a:p>
          <a:p>
            <a:pPr lvl="1"/>
            <a:r>
              <a:rPr lang="en-US" sz="2000" dirty="0"/>
              <a:t>Regular &amp; Substantive Interaction</a:t>
            </a:r>
          </a:p>
          <a:p>
            <a:pPr lvl="1"/>
            <a:r>
              <a:rPr lang="en-US" sz="2000" dirty="0"/>
              <a:t>Checklist</a:t>
            </a:r>
          </a:p>
          <a:p>
            <a:pPr lvl="1"/>
            <a:r>
              <a:rPr lang="en-US" sz="2000" dirty="0"/>
              <a:t>Course Template</a:t>
            </a:r>
          </a:p>
          <a:p>
            <a:endParaRPr lang="en-US" sz="2400" dirty="0"/>
          </a:p>
        </p:txBody>
      </p:sp>
      <p:pic>
        <p:nvPicPr>
          <p:cNvPr id="13" name="Content Placeholder 12" descr="A light bulb with a blurry background&#10;&#10;Description automatically generated">
            <a:extLst>
              <a:ext uri="{FF2B5EF4-FFF2-40B4-BE49-F238E27FC236}">
                <a16:creationId xmlns:a16="http://schemas.microsoft.com/office/drawing/2014/main" xmlns="" id="{376DF2C4-3EFF-AB05-5F28-BF2BC053B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1550" y="1983581"/>
            <a:ext cx="3771900" cy="3759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204" y="5420819"/>
            <a:ext cx="106079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1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A51EB-B853-C452-6A28-85BF8827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 Commons</a:t>
            </a:r>
          </a:p>
        </p:txBody>
      </p:sp>
      <p:pic>
        <p:nvPicPr>
          <p:cNvPr id="7" name="Content Placeholder 6" descr="A screenshot of a web page&#10;&#10;Description automatically generated">
            <a:extLst>
              <a:ext uri="{FF2B5EF4-FFF2-40B4-BE49-F238E27FC236}">
                <a16:creationId xmlns:a16="http://schemas.microsoft.com/office/drawing/2014/main" xmlns="" id="{BDDFCDAA-B890-D0CA-910E-34F50CE54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222" y="1345272"/>
            <a:ext cx="7481556" cy="480572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204" y="5357319"/>
            <a:ext cx="106079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08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with colorful fireworks&#10;&#10;Description automatically generated with medium confidence">
            <a:extLst>
              <a:ext uri="{FF2B5EF4-FFF2-40B4-BE49-F238E27FC236}">
                <a16:creationId xmlns:a16="http://schemas.microsoft.com/office/drawing/2014/main" xmlns="" id="{9CAA081F-EFD8-E522-4294-B42CC9D41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7" t="5208" r="18854" b="6133"/>
          <a:stretch/>
        </p:blipFill>
        <p:spPr>
          <a:xfrm>
            <a:off x="1949668" y="824837"/>
            <a:ext cx="5244664" cy="520832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302" y="5357319"/>
            <a:ext cx="106079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9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422"/>
            <a:ext cx="9048466" cy="1787856"/>
          </a:xfrm>
        </p:spPr>
        <p:txBody>
          <a:bodyPr/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Bring on Spring 2024!  </a:t>
            </a:r>
            <a:br>
              <a:rPr lang="en-US" dirty="0" smtClean="0"/>
            </a:br>
            <a:r>
              <a:rPr lang="en-US" dirty="0" smtClean="0"/>
              <a:t>Let’s do this Wranglers! 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1356" y="4973018"/>
            <a:ext cx="2359681" cy="1245160"/>
          </a:xfrm>
        </p:spPr>
        <p:txBody>
          <a:bodyPr>
            <a:normAutofit/>
          </a:bodyPr>
          <a:lstStyle/>
          <a:p>
            <a:r>
              <a:rPr lang="en-US" sz="1800" i="1" dirty="0"/>
              <a:t>Celebrating Milestones and Preparing for the Road Ahead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38" y="5951095"/>
            <a:ext cx="1139690" cy="10421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CC"/>
                </a:solidFill>
              </a:rPr>
              <a:t>AGENDA </a:t>
            </a:r>
            <a:r>
              <a:rPr lang="en-US" b="1" dirty="0">
                <a:solidFill>
                  <a:srgbClr val="0033CC"/>
                </a:solidFill>
              </a:rPr>
              <a:t>	</a:t>
            </a:r>
            <a:r>
              <a:rPr lang="en-US" dirty="0">
                <a:solidFill>
                  <a:srgbClr val="0033CC"/>
                </a:solidFill>
              </a:rPr>
              <a:t>	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272"/>
            <a:ext cx="9013371" cy="4620986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3200" dirty="0" smtClean="0"/>
              <a:t>WELCOME  BACK!</a:t>
            </a:r>
            <a:endParaRPr lang="en-US" sz="3200" dirty="0"/>
          </a:p>
          <a:p>
            <a:pPr marL="571500" indent="-571500">
              <a:buAutoNum type="romanUcPeriod"/>
            </a:pPr>
            <a:r>
              <a:rPr lang="en-US" sz="3200" dirty="0" smtClean="0"/>
              <a:t>NEW </a:t>
            </a:r>
            <a:r>
              <a:rPr lang="en-US" sz="3200" dirty="0"/>
              <a:t>EMPLOYEE INTRODUCTION </a:t>
            </a:r>
          </a:p>
          <a:p>
            <a:pPr marL="571500" indent="-571500">
              <a:buAutoNum type="romanUcPeriod"/>
            </a:pPr>
            <a:r>
              <a:rPr lang="en-US" sz="3200" dirty="0" smtClean="0"/>
              <a:t>COLLEGE </a:t>
            </a:r>
            <a:r>
              <a:rPr lang="en-US" sz="3200" dirty="0"/>
              <a:t>UPDATE  </a:t>
            </a:r>
            <a:endParaRPr lang="en-US" sz="3200" dirty="0" smtClean="0"/>
          </a:p>
          <a:p>
            <a:pPr marL="571500" indent="-571500">
              <a:buAutoNum type="romanUcPeriod"/>
            </a:pPr>
            <a:r>
              <a:rPr lang="en-US" sz="3200" dirty="0" smtClean="0"/>
              <a:t>FACULTY &amp; STAFF UPDATES</a:t>
            </a:r>
            <a:endParaRPr lang="en-US" sz="3200" dirty="0"/>
          </a:p>
          <a:p>
            <a:pPr marL="571500" indent="-571500">
              <a:buAutoNum type="romanUcPeriod" startAt="4"/>
            </a:pPr>
            <a:r>
              <a:rPr lang="en-US" sz="3200" dirty="0"/>
              <a:t>INFORMATION TECHNOLOGY </a:t>
            </a:r>
            <a:r>
              <a:rPr lang="en-US" sz="3200" dirty="0" smtClean="0"/>
              <a:t>UPDATE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9" y="5404757"/>
            <a:ext cx="1039091" cy="11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7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110835" y="328474"/>
            <a:ext cx="7883236" cy="854100"/>
          </a:xfrm>
        </p:spPr>
        <p:txBody>
          <a:bodyPr/>
          <a:lstStyle/>
          <a:p>
            <a:r>
              <a:rPr lang="en-US" sz="2400" dirty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Cisco College Welcomes New Employees </a:t>
            </a:r>
            <a:br>
              <a:rPr lang="en-US" sz="2400" dirty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the Wrangler Family and Team!   </a:t>
            </a:r>
            <a:br>
              <a:rPr lang="en-US" sz="2400" dirty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Hired Since September </a:t>
            </a:r>
            <a:r>
              <a:rPr lang="en-US" sz="2400" i="1" dirty="0" smtClean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2023</a:t>
            </a:r>
            <a:r>
              <a:rPr lang="en-US" sz="2400" dirty="0" smtClean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rgbClr val="0066CC"/>
                </a:solidFill>
                <a:latin typeface="Arial Narrow" panose="020B0606020202030204" pitchFamily="34" charset="0"/>
              </a:rPr>
              <a:t/>
            </a:r>
            <a:br>
              <a:rPr lang="en-US" dirty="0">
                <a:solidFill>
                  <a:srgbClr val="0066CC"/>
                </a:solidFill>
                <a:latin typeface="Arial Narrow" panose="020B0606020202030204" pitchFamily="34" charset="0"/>
              </a:rPr>
            </a:br>
            <a:endParaRPr lang="en-US" dirty="0">
              <a:solidFill>
                <a:srgbClr val="0066CC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10628"/>
              </p:ext>
            </p:extLst>
          </p:nvPr>
        </p:nvGraphicFramePr>
        <p:xfrm>
          <a:off x="110836" y="1651045"/>
          <a:ext cx="9033164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0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389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6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Start Date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Position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0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Taylor Alexander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9/5/2023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Director of Clinical </a:t>
                      </a:r>
                      <a:r>
                        <a:rPr lang="en-US" dirty="0" smtClean="0">
                          <a:effectLst/>
                        </a:rPr>
                        <a:t>Education,</a:t>
                      </a:r>
                      <a:r>
                        <a:rPr lang="en-US" baseline="0" dirty="0" smtClean="0">
                          <a:effectLst/>
                        </a:rPr>
                        <a:t> Nursing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Tracey Cunningham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9/5/2023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Simulation </a:t>
                      </a:r>
                      <a:r>
                        <a:rPr lang="en-US" dirty="0" smtClean="0">
                          <a:effectLst/>
                        </a:rPr>
                        <a:t>Coordinator,</a:t>
                      </a:r>
                      <a:r>
                        <a:rPr lang="en-US" baseline="0" dirty="0" smtClean="0">
                          <a:effectLst/>
                        </a:rPr>
                        <a:t> Nursing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Robert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Miller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9/11/2023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Level 1 Technical </a:t>
                      </a:r>
                      <a:r>
                        <a:rPr lang="en-US" dirty="0" smtClean="0">
                          <a:effectLst/>
                        </a:rPr>
                        <a:t>Specialist,</a:t>
                      </a:r>
                      <a:r>
                        <a:rPr lang="en-US" baseline="0" dirty="0" smtClean="0">
                          <a:effectLst/>
                        </a:rPr>
                        <a:t> IT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Michaela Bradford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9/11/2023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Allied Health </a:t>
                      </a:r>
                      <a:r>
                        <a:rPr lang="en-US" dirty="0" smtClean="0">
                          <a:effectLst/>
                        </a:rPr>
                        <a:t>Counselor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6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Karisa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Kinard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9/21/2023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Custodian Abilene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6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Brian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Harriman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9/26/2023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Accounts Payable Specialist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6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Rebecca Barnett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10/23/2023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VN Remediation </a:t>
                      </a:r>
                      <a:r>
                        <a:rPr lang="en-US" dirty="0" smtClean="0">
                          <a:effectLst/>
                        </a:rPr>
                        <a:t>Specialist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6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Amy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Allen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10/23/2023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Dual Credit </a:t>
                      </a:r>
                      <a:r>
                        <a:rPr lang="en-US" dirty="0" smtClean="0">
                          <a:effectLst/>
                        </a:rPr>
                        <a:t>Specialist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6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Lori Grubbs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11/20/2023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Dean of Enrollment Services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6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Felicia Barron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1/1/2024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Biology Professor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6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Quida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Hart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1/1/2024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VN Retention Specialist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6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Daniel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Stanson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1/1/2024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Automotive Professor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6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Jessica Stovall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1/1/2024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Cosmetology </a:t>
                      </a:r>
                      <a:r>
                        <a:rPr lang="en-US" dirty="0" smtClean="0">
                          <a:effectLst/>
                        </a:rPr>
                        <a:t>Instructor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227059240"/>
                  </a:ext>
                </a:extLst>
              </a:tr>
              <a:tr h="146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Bonnie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Coxe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1/1/2024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Respiratory Care </a:t>
                      </a:r>
                      <a:r>
                        <a:rPr lang="en-US" dirty="0" smtClean="0">
                          <a:effectLst/>
                        </a:rPr>
                        <a:t>Professor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625561665"/>
                  </a:ext>
                </a:extLst>
              </a:tr>
              <a:tr h="146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Margaret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Viertel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1/1/2024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Mathematics/Science Professor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883750409"/>
                  </a:ext>
                </a:extLst>
              </a:tr>
              <a:tr h="146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Spencer Woody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10/28/4670</a:t>
                      </a:r>
                    </a:p>
                  </a:txBody>
                  <a:tcPr marL="22860" marR="22860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Director of Nursing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94022601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E583AE-6AC5-4F0C-A81B-96AC95C4F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204" y="5442643"/>
            <a:ext cx="106079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110835" y="328474"/>
            <a:ext cx="7883236" cy="854100"/>
          </a:xfrm>
        </p:spPr>
        <p:txBody>
          <a:bodyPr/>
          <a:lstStyle/>
          <a:p>
            <a:r>
              <a:rPr lang="en-US" sz="2400" dirty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Cisco College </a:t>
            </a:r>
            <a:r>
              <a:rPr lang="en-US" sz="2400" dirty="0" smtClean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celebrates faculty &amp; </a:t>
            </a:r>
            <a:br>
              <a:rPr lang="en-US" sz="2400" dirty="0" smtClean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staff service:  5, 10, &amp; 20 year awards</a:t>
            </a:r>
            <a:r>
              <a:rPr lang="en-US" dirty="0">
                <a:solidFill>
                  <a:srgbClr val="0066CC"/>
                </a:solidFill>
                <a:latin typeface="Arial Narrow" panose="020B0606020202030204" pitchFamily="34" charset="0"/>
              </a:rPr>
              <a:t/>
            </a:r>
            <a:br>
              <a:rPr lang="en-US" dirty="0">
                <a:solidFill>
                  <a:srgbClr val="0066CC"/>
                </a:solidFill>
                <a:latin typeface="Arial Narrow" panose="020B0606020202030204" pitchFamily="34" charset="0"/>
              </a:rPr>
            </a:br>
            <a:endParaRPr lang="en-US" dirty="0">
              <a:solidFill>
                <a:srgbClr val="0066CC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09360"/>
              </p:ext>
            </p:extLst>
          </p:nvPr>
        </p:nvGraphicFramePr>
        <p:xfrm>
          <a:off x="1589779" y="1468166"/>
          <a:ext cx="6059376" cy="4265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9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9792">
                  <a:extLst>
                    <a:ext uri="{9D8B030D-6E8A-4147-A177-3AD203B41FA5}">
                      <a16:colId xmlns:a16="http://schemas.microsoft.com/office/drawing/2014/main" xmlns="" val="2677081922"/>
                    </a:ext>
                  </a:extLst>
                </a:gridCol>
              </a:tblGrid>
              <a:tr h="1991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Years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10 Years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Years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Zachary Brown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Kathy Wright</a:t>
                      </a:r>
                      <a:endParaRPr lang="en-US" sz="11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David White</a:t>
                      </a:r>
                      <a:endParaRPr lang="en-US" sz="11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Audrey Buchanan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Linda Spetter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George Gallegos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Bryan Cottrell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Karen Leath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Manny Martinez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Rachel Ritchie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William Hagood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Audra Taylor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7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Jenna Wood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Kimberly Torres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Amy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Shott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97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Cristina Dita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Brian Sigler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Sarah Wise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8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Laurie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Kincannon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8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Colton Wedeking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97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Terry Jarrett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8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Jones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97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Kyle Smith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9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Joy Raines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9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955734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E583AE-6AC5-4F0C-A81B-96AC95C4F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204" y="5442643"/>
            <a:ext cx="1060796" cy="112176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14838" y="644056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6999496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2"/>
                      </a:solidFill>
                      <a:prstDash val="solid"/>
                    </a:lnL>
                    <a:lnR w="12700" cmpd="sng">
                      <a:solidFill>
                        <a:srgbClr val="000002"/>
                      </a:solidFill>
                      <a:prstDash val="solid"/>
                    </a:lnR>
                    <a:lnT w="12700" cmpd="sng">
                      <a:solidFill>
                        <a:srgbClr val="000002"/>
                      </a:solidFill>
                      <a:prstDash val="solid"/>
                    </a:lnT>
                    <a:lnB w="12700" cmpd="sng">
                      <a:solidFill>
                        <a:srgbClr val="00000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833599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9674" y="5818857"/>
            <a:ext cx="770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Recognition ceremony will be held in May for all awards each year.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5917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26" y="206620"/>
            <a:ext cx="7273636" cy="90417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College update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26" y="1209164"/>
            <a:ext cx="8229600" cy="42341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50" y="5443267"/>
            <a:ext cx="1061049" cy="11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26" y="206620"/>
            <a:ext cx="7273636" cy="90417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College update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26" y="1209164"/>
            <a:ext cx="8229600" cy="42341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50" y="5443267"/>
            <a:ext cx="1061049" cy="11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1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26" y="206620"/>
            <a:ext cx="7273636" cy="1126880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</a:rPr>
              <a:t>Faculty &amp; Staff updates &amp; </a:t>
            </a:r>
            <a:br>
              <a:rPr lang="en-US" dirty="0" smtClean="0">
                <a:solidFill>
                  <a:srgbClr val="0066CC"/>
                </a:solidFill>
              </a:rPr>
            </a:br>
            <a:r>
              <a:rPr lang="en-US" dirty="0" smtClean="0">
                <a:solidFill>
                  <a:srgbClr val="0066CC"/>
                </a:solidFill>
              </a:rPr>
              <a:t>notifications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26" y="1564764"/>
            <a:ext cx="8229600" cy="42341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50" y="5443267"/>
            <a:ext cx="1061049" cy="1120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64" y="1333500"/>
            <a:ext cx="7879486" cy="54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1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26" y="206620"/>
            <a:ext cx="7273636" cy="117768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Faculty &amp; Staff updates &amp; </a:t>
            </a:r>
            <a:br>
              <a:rPr lang="en-US" dirty="0">
                <a:solidFill>
                  <a:srgbClr val="0066CC"/>
                </a:solidFill>
              </a:rPr>
            </a:br>
            <a:r>
              <a:rPr lang="en-US" dirty="0">
                <a:solidFill>
                  <a:srgbClr val="0066CC"/>
                </a:solidFill>
              </a:rPr>
              <a:t>notifications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26" y="1473200"/>
            <a:ext cx="8229600" cy="47625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Mandatory </a:t>
            </a:r>
            <a:r>
              <a:rPr lang="en-US" b="1" dirty="0"/>
              <a:t>Purchasing &amp; Payments Training, </a:t>
            </a:r>
            <a:endParaRPr lang="en-US" b="1" dirty="0" smtClean="0"/>
          </a:p>
          <a:p>
            <a:pPr lvl="1"/>
            <a:r>
              <a:rPr lang="en-US" b="1" dirty="0" smtClean="0"/>
              <a:t>Jan</a:t>
            </a:r>
            <a:r>
              <a:rPr lang="en-US" b="1" dirty="0"/>
              <a:t>. 3 </a:t>
            </a:r>
            <a:r>
              <a:rPr lang="en-US" b="1" dirty="0" smtClean="0"/>
              <a:t>– 10am - Cisco Campus, Harrell 2</a:t>
            </a:r>
            <a:r>
              <a:rPr lang="en-US" b="1" baseline="30000" dirty="0" smtClean="0"/>
              <a:t>nd</a:t>
            </a:r>
            <a:r>
              <a:rPr lang="en-US" b="1" dirty="0" smtClean="0"/>
              <a:t> floor</a:t>
            </a:r>
          </a:p>
          <a:p>
            <a:pPr lvl="1"/>
            <a:r>
              <a:rPr lang="en-US" b="1" dirty="0" smtClean="0"/>
              <a:t>Jan</a:t>
            </a:r>
            <a:r>
              <a:rPr lang="en-US" b="1" dirty="0"/>
              <a:t>. 4 </a:t>
            </a:r>
            <a:r>
              <a:rPr lang="en-US" b="1" dirty="0" smtClean="0"/>
              <a:t>– 10am – Abilene Campus, Room 236</a:t>
            </a:r>
            <a:endParaRPr lang="en-US" dirty="0"/>
          </a:p>
          <a:p>
            <a:pPr lvl="1"/>
            <a:r>
              <a:rPr lang="en-US" dirty="0"/>
              <a:t>All Pcard holders and approvers are </a:t>
            </a:r>
            <a:r>
              <a:rPr lang="en-US" b="1" u="sng" dirty="0"/>
              <a:t>required</a:t>
            </a:r>
            <a:r>
              <a:rPr lang="en-US" dirty="0"/>
              <a:t> to attend, including chairs, directors, supervisors, department heads, and coaches. </a:t>
            </a:r>
            <a:r>
              <a:rPr lang="en-US" b="1" i="1" dirty="0"/>
              <a:t>Failure to attend will result in cancellation of your Pcard.</a:t>
            </a:r>
            <a:r>
              <a:rPr lang="en-US" i="1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employees are encouraged to attend. </a:t>
            </a:r>
            <a:r>
              <a:rPr lang="en-US" dirty="0" smtClean="0"/>
              <a:t>If you purchase things, pay or receive bills for your department or program, or submit reimbursement requests, please attend. </a:t>
            </a:r>
          </a:p>
          <a:p>
            <a:pPr marL="0" indent="0">
              <a:buNone/>
            </a:pPr>
            <a:endParaRPr lang="en-US" i="1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50" y="5443267"/>
            <a:ext cx="1061049" cy="11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0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26" y="206620"/>
            <a:ext cx="7273636" cy="117768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Faculty &amp; Staff updates &amp; </a:t>
            </a:r>
            <a:br>
              <a:rPr lang="en-US" dirty="0">
                <a:solidFill>
                  <a:srgbClr val="0066CC"/>
                </a:solidFill>
              </a:rPr>
            </a:br>
            <a:r>
              <a:rPr lang="en-US" dirty="0">
                <a:solidFill>
                  <a:srgbClr val="0066CC"/>
                </a:solidFill>
              </a:rPr>
              <a:t>notifications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26" y="1473200"/>
            <a:ext cx="8229600" cy="44577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Vision 2023 Strategic Plan </a:t>
            </a:r>
            <a:r>
              <a:rPr lang="en-US" b="1" dirty="0" smtClean="0"/>
              <a:t>Survey coming to you!</a:t>
            </a:r>
          </a:p>
          <a:p>
            <a:r>
              <a:rPr lang="en-US" dirty="0" err="1" smtClean="0"/>
              <a:t>Cognito</a:t>
            </a:r>
            <a:r>
              <a:rPr lang="en-US" dirty="0" smtClean="0"/>
              <a:t> form sent via email from President’s office.</a:t>
            </a:r>
          </a:p>
          <a:p>
            <a:r>
              <a:rPr lang="en-US" dirty="0" smtClean="0"/>
              <a:t>Looking to gather feedback from all areas and levels on goals, strategies, &amp; outcomes itemized in </a:t>
            </a:r>
            <a:r>
              <a:rPr lang="en-US" i="1" dirty="0" smtClean="0"/>
              <a:t>Vision 2023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Answer any and all you can. Provide suggestions if can. </a:t>
            </a:r>
          </a:p>
          <a:p>
            <a:r>
              <a:rPr lang="en-US" dirty="0" smtClean="0"/>
              <a:t>From your view &amp; area, what have we achieved or what do we still need to do?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50" y="5443267"/>
            <a:ext cx="1061049" cy="11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68296"/>
      </p:ext>
    </p:extLst>
  </p:cSld>
  <p:clrMapOvr>
    <a:masterClrMapping/>
  </p:clrMapOvr>
</p:sld>
</file>

<file path=ppt/theme/theme1.xml><?xml version="1.0" encoding="utf-8"?>
<a:theme xmlns:a="http://schemas.openxmlformats.org/drawingml/2006/main" name="Cisco College Theme 1">
  <a:themeElements>
    <a:clrScheme name="Cisco College">
      <a:dk1>
        <a:srgbClr val="010101"/>
      </a:dk1>
      <a:lt1>
        <a:srgbClr val="FEFDFD"/>
      </a:lt1>
      <a:dk2>
        <a:srgbClr val="192C88"/>
      </a:dk2>
      <a:lt2>
        <a:srgbClr val="6E7073"/>
      </a:lt2>
      <a:accent1>
        <a:srgbClr val="152B8E"/>
      </a:accent1>
      <a:accent2>
        <a:srgbClr val="FFFFFF"/>
      </a:accent2>
      <a:accent3>
        <a:srgbClr val="818386"/>
      </a:accent3>
      <a:accent4>
        <a:srgbClr val="000000"/>
      </a:accent4>
      <a:accent5>
        <a:srgbClr val="122052"/>
      </a:accent5>
      <a:accent6>
        <a:srgbClr val="C1C1C1"/>
      </a:accent6>
      <a:hlink>
        <a:srgbClr val="152B8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A86E63356E6F428F6AF3C4B9D73DDB" ma:contentTypeVersion="11" ma:contentTypeDescription="Create a new document." ma:contentTypeScope="" ma:versionID="d0eff5bf478e04a1f3056c1482117020">
  <xsd:schema xmlns:xsd="http://www.w3.org/2001/XMLSchema" xmlns:xs="http://www.w3.org/2001/XMLSchema" xmlns:p="http://schemas.microsoft.com/office/2006/metadata/properties" xmlns:ns3="912624d0-a356-41a2-a927-39aa64f82b71" xmlns:ns4="91a2fd67-d82a-44f0-a5b5-79b5522d1343" targetNamespace="http://schemas.microsoft.com/office/2006/metadata/properties" ma:root="true" ma:fieldsID="71420b861dace9255c8805ca2ddd14e4" ns3:_="" ns4:_="">
    <xsd:import namespace="912624d0-a356-41a2-a927-39aa64f82b71"/>
    <xsd:import namespace="91a2fd67-d82a-44f0-a5b5-79b5522d13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624d0-a356-41a2-a927-39aa64f82b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fd67-d82a-44f0-a5b5-79b5522d1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12624d0-a356-41a2-a927-39aa64f82b71" xsi:nil="true"/>
  </documentManagement>
</p:properties>
</file>

<file path=customXml/itemProps1.xml><?xml version="1.0" encoding="utf-8"?>
<ds:datastoreItem xmlns:ds="http://schemas.openxmlformats.org/officeDocument/2006/customXml" ds:itemID="{FEE6A30B-023A-4B0D-943D-3F6B8D5352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A47A08-2929-409D-9F2C-06F7CBF255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2624d0-a356-41a2-a927-39aa64f82b71"/>
    <ds:schemaRef ds:uri="91a2fd67-d82a-44f0-a5b5-79b5522d1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8B4412-8AE1-4D09-B6F1-6AA5F9F0DAF0}">
  <ds:schemaRefs>
    <ds:schemaRef ds:uri="912624d0-a356-41a2-a927-39aa64f82b7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1a2fd67-d82a-44f0-a5b5-79b5522d134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215067</TotalTime>
  <Words>638</Words>
  <Application>Microsoft Office PowerPoint</Application>
  <PresentationFormat>On-screen Show (4:3)</PresentationFormat>
  <Paragraphs>161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Cisco College Theme 1</vt:lpstr>
      <vt:lpstr>Cisco College  2024 spring faculty/staff convocation January 2, 2024  </vt:lpstr>
      <vt:lpstr>AGENDA    </vt:lpstr>
      <vt:lpstr>Cisco College Welcomes New Employees  to the Wrangler Family and Team!    (Hired Since September 2023) </vt:lpstr>
      <vt:lpstr>Cisco College celebrates faculty &amp;  staff service:  5, 10, &amp; 20 year awards </vt:lpstr>
      <vt:lpstr>College update   </vt:lpstr>
      <vt:lpstr>College update   </vt:lpstr>
      <vt:lpstr>Faculty &amp; Staff updates &amp;  notifications</vt:lpstr>
      <vt:lpstr>Faculty &amp; Staff updates &amp;  notifications</vt:lpstr>
      <vt:lpstr>Faculty &amp; Staff updates &amp;  notifications</vt:lpstr>
      <vt:lpstr>Strategic Plan Survey Example</vt:lpstr>
      <vt:lpstr>Faculty &amp; Staff updates &amp;  notifications</vt:lpstr>
      <vt:lpstr>Faculty &amp; Staff updates &amp;  notifications</vt:lpstr>
      <vt:lpstr>Faculty &amp; Staff updates &amp;  notifications:  Distance ED UPDATES</vt:lpstr>
      <vt:lpstr>Canvas Commons</vt:lpstr>
      <vt:lpstr>PowerPoint Presentation</vt:lpstr>
      <vt:lpstr>  Bring on Spring 2024!   Let’s do this Wranglers!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 Colegrove</dc:creator>
  <cp:lastModifiedBy>Sydni Rabb</cp:lastModifiedBy>
  <cp:revision>383</cp:revision>
  <cp:lastPrinted>2022-01-04T19:37:42Z</cp:lastPrinted>
  <dcterms:created xsi:type="dcterms:W3CDTF">2017-07-20T15:48:50Z</dcterms:created>
  <dcterms:modified xsi:type="dcterms:W3CDTF">2024-01-05T17:42:03Z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0x010100C2A86E63356E6F428F6AF3C4B9D73DDB</vt:lpwstr>
  </property>
</Properties>
</file>