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28" r:id="rId3"/>
    <p:sldId id="274" r:id="rId4"/>
    <p:sldId id="355" r:id="rId5"/>
    <p:sldId id="382" r:id="rId6"/>
    <p:sldId id="383" r:id="rId7"/>
    <p:sldId id="381" r:id="rId8"/>
    <p:sldId id="388" r:id="rId9"/>
    <p:sldId id="387" r:id="rId10"/>
    <p:sldId id="380" r:id="rId11"/>
    <p:sldId id="349" r:id="rId12"/>
    <p:sldId id="385" r:id="rId13"/>
    <p:sldId id="262" r:id="rId14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33CC"/>
    <a:srgbClr val="003399"/>
    <a:srgbClr val="0000CC"/>
    <a:srgbClr val="0000FF"/>
    <a:srgbClr val="00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85587" autoAdjust="0"/>
  </p:normalViewPr>
  <p:slideViewPr>
    <p:cSldViewPr snapToGrid="0" snapToObjects="1">
      <p:cViewPr varScale="1">
        <p:scale>
          <a:sx n="116" d="100"/>
          <a:sy n="116" d="100"/>
        </p:scale>
        <p:origin x="13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4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4E90A-DE15-4DB9-B599-2C3B20E15FFE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9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9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38EEA-94AC-4B39-B102-CBB49895E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09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4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CBAB994-D1E0-4807-BBEA-AF5387D3003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49375" y="1162050"/>
            <a:ext cx="418306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71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4" y="8829971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180B843-C344-4E44-99F2-0E933F96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10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0B843-C344-4E44-99F2-0E933F968D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2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0B843-C344-4E44-99F2-0E933F968D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2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0B843-C344-4E44-99F2-0E933F968D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73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 Template 4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604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742329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4B41-788F-2545-BAE5-0D8482C64570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0E10-50F1-1840-8B7C-2DE532B88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 Slide Templa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5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41102"/>
            <a:ext cx="4752190" cy="90417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 cap="all" dirty="0"/>
              <a:t>Headline in title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  <a:lvl2pPr>
              <a:buFont typeface="Arial"/>
              <a:buChar char="•"/>
              <a:defRPr sz="2400">
                <a:solidFill>
                  <a:schemeClr val="bg2"/>
                </a:solidFill>
              </a:defRPr>
            </a:lvl2pPr>
            <a:lvl3pPr>
              <a:buFont typeface="Arial"/>
              <a:buChar char="•"/>
              <a:defRPr sz="2000">
                <a:solidFill>
                  <a:schemeClr val="bg2"/>
                </a:solidFill>
              </a:defRPr>
            </a:lvl3pPr>
            <a:lvl4pPr>
              <a:buFont typeface="Arial"/>
              <a:buChar char="•"/>
              <a:defRPr sz="1800">
                <a:solidFill>
                  <a:schemeClr val="bg2"/>
                </a:solidFill>
              </a:defRPr>
            </a:lvl4pPr>
            <a:lvl5pPr>
              <a:buFont typeface="Arial"/>
              <a:buChar char="•"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in sentence case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4B41-788F-2545-BAE5-0D8482C64570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0E10-50F1-1840-8B7C-2DE532B88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ntent Slide Templa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1605" cy="686515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4B41-788F-2545-BAE5-0D8482C64570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0E10-50F1-1840-8B7C-2DE532B884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41102"/>
            <a:ext cx="4752190" cy="90417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 cap="all" dirty="0"/>
              <a:t>Headline in title case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  <a:lvl2pPr>
              <a:buFont typeface="Arial"/>
              <a:buChar char="•"/>
              <a:defRPr sz="2400">
                <a:solidFill>
                  <a:schemeClr val="bg2"/>
                </a:solidFill>
              </a:defRPr>
            </a:lvl2pPr>
            <a:lvl3pPr>
              <a:buFont typeface="Arial"/>
              <a:buChar char="•"/>
              <a:defRPr sz="2000">
                <a:solidFill>
                  <a:schemeClr val="bg2"/>
                </a:solidFill>
              </a:defRPr>
            </a:lvl3pPr>
            <a:lvl4pPr>
              <a:buFont typeface="Arial"/>
              <a:buChar char="•"/>
              <a:defRPr sz="1800">
                <a:solidFill>
                  <a:schemeClr val="bg2"/>
                </a:solidFill>
              </a:defRPr>
            </a:lvl4pPr>
            <a:lvl5pPr>
              <a:buFont typeface="Arial"/>
              <a:buChar char="•"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in sentence case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  <a:lvl2pPr>
              <a:buFont typeface="Arial"/>
              <a:buChar char="•"/>
              <a:defRPr sz="2400">
                <a:solidFill>
                  <a:schemeClr val="bg2"/>
                </a:solidFill>
              </a:defRPr>
            </a:lvl2pPr>
            <a:lvl3pPr>
              <a:buFont typeface="Arial"/>
              <a:buChar char="•"/>
              <a:defRPr sz="2000">
                <a:solidFill>
                  <a:schemeClr val="bg2"/>
                </a:solidFill>
              </a:defRPr>
            </a:lvl3pPr>
            <a:lvl4pPr>
              <a:buFont typeface="Arial"/>
              <a:buChar char="•"/>
              <a:defRPr sz="1800">
                <a:solidFill>
                  <a:schemeClr val="bg2"/>
                </a:solidFill>
              </a:defRPr>
            </a:lvl4pPr>
            <a:lvl5pPr>
              <a:buFont typeface="Arial"/>
              <a:buChar char="•"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in sentence case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ntent Slide Templa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1605" cy="686515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41102"/>
            <a:ext cx="4752190" cy="90417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 cap="all" dirty="0"/>
              <a:t>Headline in title case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buFont typeface="Arial"/>
              <a:buChar char="•"/>
              <a:defRPr sz="2000"/>
            </a:lvl2pPr>
            <a:lvl3pPr>
              <a:buFont typeface="Arial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in sentence case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buFont typeface="Arial"/>
              <a:buChar char="•"/>
              <a:defRPr sz="2000"/>
            </a:lvl2pPr>
            <a:lvl3pPr>
              <a:buFont typeface="Arial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in sentence case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4B41-788F-2545-BAE5-0D8482C64570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0E10-50F1-1840-8B7C-2DE532B88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 Slide Templa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1605" cy="6865152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551463"/>
            <a:ext cx="8229600" cy="4601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4B41-788F-2545-BAE5-0D8482C64570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0E10-50F1-1840-8B7C-2DE532B884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654"/>
            <a:ext cx="4752190" cy="90417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 cap="all" dirty="0"/>
              <a:t>Headline in title case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4B41-788F-2545-BAE5-0D8482C64570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0E10-50F1-1840-8B7C-2DE532B884C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COntent Slide Templa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1605" cy="686515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41102"/>
            <a:ext cx="4752190" cy="90417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 cap="all" dirty="0"/>
              <a:t>Headline in title case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mplate end slid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95151"/>
            <a:ext cx="82296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all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 Header or Final Slide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4B41-788F-2545-BAE5-0D8482C64570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0E10-50F1-1840-8B7C-2DE532B884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4973018"/>
            <a:ext cx="2801237" cy="1245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or additional information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4B41-788F-2545-BAE5-0D8482C64570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0E10-50F1-1840-8B7C-2DE532B884C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Template End 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95151"/>
            <a:ext cx="82296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all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 Header or Final Slide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6626" y="4973018"/>
            <a:ext cx="2801237" cy="1245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or additional information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C4B41-788F-2545-BAE5-0D8482C64570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A0E10-50F1-1840-8B7C-2DE532B884C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Ontent Slide Template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-1"/>
            <a:ext cx="9144000" cy="686515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441102"/>
            <a:ext cx="4752190" cy="904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HEADLINE IN TITLE CASE</a:t>
            </a:r>
          </a:p>
        </p:txBody>
      </p:sp>
      <p:sp>
        <p:nvSpPr>
          <p:cNvPr id="9" name="Content Placeholder 2"/>
          <p:cNvSpPr txBox="1">
            <a:spLocks/>
          </p:cNvSpPr>
          <p:nvPr userDrawn="1"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 baseline="0"/>
            </a:lvl1pPr>
            <a:lvl2pPr>
              <a:buFont typeface="Arial"/>
              <a:buChar char="•"/>
              <a:defRPr sz="2400">
                <a:solidFill>
                  <a:schemeClr val="bg2"/>
                </a:solidFill>
              </a:defRPr>
            </a:lvl2pPr>
            <a:lvl3pPr>
              <a:buFont typeface="Arial"/>
              <a:buChar char="•"/>
              <a:defRPr sz="2000">
                <a:solidFill>
                  <a:schemeClr val="bg2"/>
                </a:solidFill>
              </a:defRPr>
            </a:lvl3pPr>
            <a:lvl4pPr>
              <a:buFont typeface="Arial"/>
              <a:buChar char="•"/>
              <a:defRPr sz="1800">
                <a:solidFill>
                  <a:schemeClr val="bg2"/>
                </a:solidFill>
              </a:defRPr>
            </a:lvl4pPr>
            <a:lvl5pPr>
              <a:buFont typeface="Arial"/>
              <a:buChar char="•"/>
              <a:defRPr sz="1600">
                <a:solidFill>
                  <a:schemeClr val="bg2"/>
                </a:solidFill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 in sentence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7" r:id="rId5"/>
    <p:sldLayoutId id="2147483654" r:id="rId6"/>
    <p:sldLayoutId id="2147483651" r:id="rId7"/>
    <p:sldLayoutId id="2147483658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203" y="-1"/>
            <a:ext cx="8654142" cy="1537855"/>
          </a:xfrm>
        </p:spPr>
        <p:txBody>
          <a:bodyPr/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Cisco College </a:t>
            </a:r>
            <a:b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fall faculty/staff convocation</a:t>
            </a:r>
            <a:b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August 14, 2023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202" y="4841129"/>
            <a:ext cx="7601197" cy="1886242"/>
          </a:xfrm>
        </p:spPr>
        <p:txBody>
          <a:bodyPr/>
          <a:lstStyle/>
          <a:p>
            <a:pPr lvl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i="1" dirty="0">
              <a:solidFill>
                <a:srgbClr val="01010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solidFill>
                  <a:srgbClr val="01010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mission of Cisco College is to provide quality, affordable, educational opportunities to meet the diverse academic, technical and career needs of the students and communities we serve.</a:t>
            </a:r>
            <a:endParaRPr lang="en-US" sz="2000" b="1" i="1" dirty="0">
              <a:solidFill>
                <a:srgbClr val="01010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801" y="5175530"/>
            <a:ext cx="1452797" cy="15518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900" y="2759528"/>
            <a:ext cx="6605814" cy="238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39" y="235296"/>
            <a:ext cx="7203057" cy="904170"/>
          </a:xfrm>
        </p:spPr>
        <p:txBody>
          <a:bodyPr/>
          <a:lstStyle/>
          <a:p>
            <a:r>
              <a:rPr lang="en-US" dirty="0">
                <a:solidFill>
                  <a:srgbClr val="0066CC"/>
                </a:solidFill>
              </a:rPr>
              <a:t>College Updates     </a:t>
            </a:r>
            <a:r>
              <a:rPr lang="en-US" sz="3200" dirty="0">
                <a:solidFill>
                  <a:srgbClr val="0066CC"/>
                </a:solidFill>
              </a:rPr>
              <a:t>	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273" y="5351406"/>
            <a:ext cx="1182727" cy="11705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18" y="1269506"/>
            <a:ext cx="8410757" cy="4156645"/>
          </a:xfrm>
        </p:spPr>
        <p:txBody>
          <a:bodyPr/>
          <a:lstStyle/>
          <a:p>
            <a:r>
              <a:rPr lang="en-US" dirty="0"/>
              <a:t>Significant Improvements to Buildings and Infrastructure </a:t>
            </a:r>
          </a:p>
          <a:p>
            <a:r>
              <a:rPr lang="en-US" dirty="0"/>
              <a:t>College Technology Upgrades Continue (Cisco and Abilene) </a:t>
            </a:r>
          </a:p>
          <a:p>
            <a:r>
              <a:rPr lang="en-US" dirty="0"/>
              <a:t>Enterprise Resource Planning (ERP) (Project Cost &amp; Timeline Pending Board Approval)  </a:t>
            </a:r>
          </a:p>
          <a:p>
            <a:r>
              <a:rPr lang="en-US" dirty="0"/>
              <a:t> College Master Plan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9520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310474"/>
            <a:ext cx="7013121" cy="904170"/>
          </a:xfrm>
        </p:spPr>
        <p:txBody>
          <a:bodyPr/>
          <a:lstStyle/>
          <a:p>
            <a:r>
              <a:rPr lang="en-US" sz="4000" dirty="0">
                <a:solidFill>
                  <a:srgbClr val="0066CC"/>
                </a:solidFill>
              </a:rPr>
              <a:t>College Priorities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393793"/>
            <a:ext cx="8975360" cy="4368201"/>
          </a:xfrm>
        </p:spPr>
        <p:txBody>
          <a:bodyPr/>
          <a:lstStyle/>
          <a:p>
            <a:r>
              <a:rPr lang="en-US" dirty="0"/>
              <a:t>Student Success &amp; Enrollment Growth </a:t>
            </a:r>
          </a:p>
          <a:p>
            <a:pPr marL="0" indent="0">
              <a:buNone/>
            </a:pPr>
            <a:r>
              <a:rPr lang="en-US" dirty="0"/>
              <a:t>    (Program Completion, Transfer) </a:t>
            </a:r>
          </a:p>
          <a:p>
            <a:r>
              <a:rPr lang="en-US" dirty="0"/>
              <a:t> Enterprise Resource Planning (ERP) </a:t>
            </a:r>
          </a:p>
          <a:p>
            <a:r>
              <a:rPr lang="en-US" dirty="0"/>
              <a:t>Program Enhancements and New Program Development (Funding Innovation, Program Performance is Key!)  </a:t>
            </a:r>
          </a:p>
          <a:p>
            <a:r>
              <a:rPr lang="en-US" dirty="0"/>
              <a:t>Grant Development and Management Department   </a:t>
            </a:r>
          </a:p>
          <a:p>
            <a:r>
              <a:rPr lang="en-US" dirty="0"/>
              <a:t>Excellence in all Student Service Areas (Customer Service and Cisco College’s Service Standards) 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700" y="5300182"/>
            <a:ext cx="1257300" cy="124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6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033" y="199563"/>
            <a:ext cx="5527941" cy="904170"/>
          </a:xfrm>
        </p:spPr>
        <p:txBody>
          <a:bodyPr/>
          <a:lstStyle/>
          <a:p>
            <a:r>
              <a:rPr lang="en-US" dirty="0">
                <a:solidFill>
                  <a:srgbClr val="0066CC"/>
                </a:solidFill>
              </a:rPr>
              <a:t>College Priorities Cont.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70" y="1464816"/>
            <a:ext cx="8229600" cy="4411181"/>
          </a:xfrm>
        </p:spPr>
        <p:txBody>
          <a:bodyPr/>
          <a:lstStyle/>
          <a:p>
            <a:r>
              <a:rPr lang="en-US" dirty="0"/>
              <a:t>Strategic Planning and Institutional Effectiveness</a:t>
            </a:r>
          </a:p>
          <a:p>
            <a:r>
              <a:rPr lang="en-US" dirty="0"/>
              <a:t>Improved Awareness of Programs and Positive Impact on the Region (Program videos and use of the college’s Media Center is having a positive impact)   </a:t>
            </a:r>
          </a:p>
          <a:p>
            <a:r>
              <a:rPr lang="en-US" dirty="0"/>
              <a:t> Partnerships with Business, Industries, ISDs, Four-Year Univ. Partners, Foundations, and City/State Elected Officials.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313" y="5374257"/>
            <a:ext cx="1138687" cy="112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422"/>
            <a:ext cx="9048466" cy="1787856"/>
          </a:xfrm>
        </p:spPr>
        <p:txBody>
          <a:bodyPr/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dirty="0"/>
              <a:t>Cisco College:  Gateway to Higher               				Education 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1356" y="4973018"/>
            <a:ext cx="2359681" cy="1245160"/>
          </a:xfrm>
        </p:spPr>
        <p:txBody>
          <a:bodyPr>
            <a:normAutofit/>
          </a:bodyPr>
          <a:lstStyle/>
          <a:p>
            <a:r>
              <a:rPr lang="en-US" sz="1800" i="1" dirty="0"/>
              <a:t>Celebrating Milestones and Preparing for the Road Ahead 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38" y="5951095"/>
            <a:ext cx="1139690" cy="1042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66CC"/>
                </a:solidFill>
              </a:rPr>
              <a:t>AGENDA </a:t>
            </a:r>
            <a:r>
              <a:rPr lang="en-US" b="1" dirty="0">
                <a:solidFill>
                  <a:srgbClr val="0033CC"/>
                </a:solidFill>
              </a:rPr>
              <a:t>	</a:t>
            </a:r>
            <a:r>
              <a:rPr lang="en-US" dirty="0">
                <a:solidFill>
                  <a:srgbClr val="0033CC"/>
                </a:solidFill>
              </a:rPr>
              <a:t>		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4714"/>
            <a:ext cx="9013371" cy="4421543"/>
          </a:xfrm>
        </p:spPr>
        <p:txBody>
          <a:bodyPr/>
          <a:lstStyle/>
          <a:p>
            <a:pPr marL="571500" indent="-571500">
              <a:buAutoNum type="romanUcPeriod"/>
            </a:pPr>
            <a:r>
              <a:rPr lang="en-US" sz="3200" dirty="0"/>
              <a:t> WELCOME  BACK!</a:t>
            </a:r>
          </a:p>
          <a:p>
            <a:pPr marL="571500" indent="-571500">
              <a:buAutoNum type="romanUcPeriod"/>
            </a:pPr>
            <a:r>
              <a:rPr lang="en-US" sz="3200" dirty="0"/>
              <a:t> NEW EMPLOYEE INTRODUCTION </a:t>
            </a:r>
          </a:p>
          <a:p>
            <a:pPr marL="571500" indent="-571500">
              <a:buAutoNum type="romanUcPeriod"/>
            </a:pPr>
            <a:r>
              <a:rPr lang="en-US" sz="3200" dirty="0"/>
              <a:t> PRESIDENT’S UPDATE     </a:t>
            </a:r>
          </a:p>
          <a:p>
            <a:pPr marL="571500" indent="-571500">
              <a:buAutoNum type="romanUcPeriod" startAt="4"/>
            </a:pPr>
            <a:r>
              <a:rPr lang="en-US" sz="3200" dirty="0"/>
              <a:t> VICE PRESIDENT FOR INSTRUCTION UPDATE </a:t>
            </a:r>
          </a:p>
          <a:p>
            <a:pPr marL="571500" indent="-571500">
              <a:buAutoNum type="romanUcPeriod" startAt="4"/>
            </a:pPr>
            <a:r>
              <a:rPr lang="en-US" sz="3200" dirty="0"/>
              <a:t> DISTANCE EDUCATION </a:t>
            </a:r>
          </a:p>
          <a:p>
            <a:pPr marL="571500" indent="-571500">
              <a:buAutoNum type="romanUcPeriod" startAt="4"/>
            </a:pPr>
            <a:r>
              <a:rPr lang="en-US" sz="3200" dirty="0"/>
              <a:t> INFORMATION TECHNOLOGY UPDATE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79" y="5404757"/>
            <a:ext cx="1039091" cy="11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7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110835" y="479394"/>
            <a:ext cx="7883236" cy="703180"/>
          </a:xfrm>
        </p:spPr>
        <p:txBody>
          <a:bodyPr/>
          <a:lstStyle/>
          <a:p>
            <a:r>
              <a:rPr lang="en-US" sz="2800" dirty="0">
                <a:solidFill>
                  <a:srgbClr val="0066CC"/>
                </a:solidFill>
                <a:latin typeface="+mn-lt"/>
                <a:cs typeface="Arial" panose="020B0604020202020204" pitchFamily="34" charset="0"/>
              </a:rPr>
              <a:t>Cisco College Welcomes New Employees </a:t>
            </a:r>
            <a:br>
              <a:rPr lang="en-US" sz="2800" dirty="0">
                <a:solidFill>
                  <a:srgbClr val="0066CC"/>
                </a:solidFill>
                <a:latin typeface="+mn-lt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0066CC"/>
                </a:solidFill>
                <a:latin typeface="+mn-lt"/>
                <a:cs typeface="Arial" panose="020B0604020202020204" pitchFamily="34" charset="0"/>
              </a:rPr>
              <a:t>to the Wrangler Family and Team!   </a:t>
            </a:r>
            <a:r>
              <a:rPr lang="en-US" sz="2400" dirty="0">
                <a:solidFill>
                  <a:srgbClr val="0066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rgbClr val="0066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66CC"/>
                </a:solidFill>
                <a:latin typeface="Arial Narrow" panose="020B0606020202030204" pitchFamily="34" charset="0"/>
              </a:rPr>
              <a:t/>
            </a:r>
            <a:br>
              <a:rPr lang="en-US" dirty="0">
                <a:solidFill>
                  <a:srgbClr val="0066CC"/>
                </a:solidFill>
                <a:latin typeface="Arial Narrow" panose="020B0606020202030204" pitchFamily="34" charset="0"/>
              </a:rPr>
            </a:br>
            <a:endParaRPr lang="en-US" dirty="0">
              <a:solidFill>
                <a:srgbClr val="0066CC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DE583AE-6AC5-4F0C-A81B-96AC95C4F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204" y="5442643"/>
            <a:ext cx="1060796" cy="112176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098FCC9-3BB7-4AD6-B5B9-E052194B8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784452"/>
              </p:ext>
            </p:extLst>
          </p:nvPr>
        </p:nvGraphicFramePr>
        <p:xfrm>
          <a:off x="199969" y="1524000"/>
          <a:ext cx="8118409" cy="4276848"/>
        </p:xfrm>
        <a:graphic>
          <a:graphicData uri="http://schemas.openxmlformats.org/drawingml/2006/table">
            <a:tbl>
              <a:tblPr/>
              <a:tblGrid>
                <a:gridCol w="2152196">
                  <a:extLst>
                    <a:ext uri="{9D8B030D-6E8A-4147-A177-3AD203B41FA5}">
                      <a16:colId xmlns:a16="http://schemas.microsoft.com/office/drawing/2014/main" xmlns="" val="2266655931"/>
                    </a:ext>
                  </a:extLst>
                </a:gridCol>
                <a:gridCol w="1669419">
                  <a:extLst>
                    <a:ext uri="{9D8B030D-6E8A-4147-A177-3AD203B41FA5}">
                      <a16:colId xmlns:a16="http://schemas.microsoft.com/office/drawing/2014/main" xmlns="" val="4051198325"/>
                    </a:ext>
                  </a:extLst>
                </a:gridCol>
                <a:gridCol w="4296794">
                  <a:extLst>
                    <a:ext uri="{9D8B030D-6E8A-4147-A177-3AD203B41FA5}">
                      <a16:colId xmlns:a16="http://schemas.microsoft.com/office/drawing/2014/main" xmlns="" val="3113138501"/>
                    </a:ext>
                  </a:extLst>
                </a:gridCol>
              </a:tblGrid>
              <a:tr h="93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Susan James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2/13/7792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Admissions Specialist - Abilene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8815190"/>
                  </a:ext>
                </a:extLst>
              </a:tr>
              <a:tr h="225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Stephen Lee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3/8/2023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 Football Coach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1656174"/>
                  </a:ext>
                </a:extLst>
              </a:tr>
              <a:tr h="225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Charles Rizzio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3/8/2023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Assistant Football Coach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15705940"/>
                  </a:ext>
                </a:extLst>
              </a:tr>
              <a:tr h="225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Daryl Watt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3/29/2023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Assistant Football Coach/Dorm Supervisor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3291146"/>
                  </a:ext>
                </a:extLst>
              </a:tr>
              <a:tr h="225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Rebecca Perkins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4/1/2023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Retention Specialist/ADN Nursing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9775037"/>
                  </a:ext>
                </a:extLst>
              </a:tr>
              <a:tr h="225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DeMarcus Wilson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4/20/2023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Assistant Football/Dorm Supervisor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2735709"/>
                  </a:ext>
                </a:extLst>
              </a:tr>
              <a:tr h="225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Elizabeth (Rene) Crockett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5/15/2023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 Volleyball Coach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70910359"/>
                  </a:ext>
                </a:extLst>
              </a:tr>
              <a:tr h="225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Shane Smith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6/1/2023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Assistant Football Coach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3552179"/>
                  </a:ext>
                </a:extLst>
              </a:tr>
              <a:tr h="225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Reagan Sullivan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6/1/2023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Assistant Football Coach/Dorm Supervisor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3063655"/>
                  </a:ext>
                </a:extLst>
              </a:tr>
              <a:tr h="225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Lesly Galarza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7/1/2023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Assistant Volleyball Coach/Dorm Supervisor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0658526"/>
                  </a:ext>
                </a:extLst>
              </a:tr>
              <a:tr h="225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Mireya Del Abra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7/5/2023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Assistant Soccer Coach/Dorm Supervisor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619051"/>
                  </a:ext>
                </a:extLst>
              </a:tr>
              <a:tr h="225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Anita (Dawn) Lee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7/10/2023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Mailroom Clerk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1188434"/>
                  </a:ext>
                </a:extLst>
              </a:tr>
              <a:tr h="225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Keith Jones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7/20/2023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Abilene Campus Maintenance Manager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8982341"/>
                  </a:ext>
                </a:extLst>
              </a:tr>
              <a:tr h="225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Cedric Minniefield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7/31/2023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Assistant Football Coach/Dorm Supervisor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7883947"/>
                  </a:ext>
                </a:extLst>
              </a:tr>
              <a:tr h="225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Mason Ornelas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8/1/2023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Assistant Baseball Coach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5741872"/>
                  </a:ext>
                </a:extLst>
              </a:tr>
              <a:tr h="225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Jazmine Barlett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8/1/2023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Abilene Campus Business Services Specialist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0093086"/>
                  </a:ext>
                </a:extLst>
              </a:tr>
              <a:tr h="225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Bethney Jacobs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9/1/2023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 Professor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9767500"/>
                  </a:ext>
                </a:extLst>
              </a:tr>
              <a:tr h="225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Sherri Clowe-Tompkins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9/1/2023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 Instructor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9902467"/>
                  </a:ext>
                </a:extLst>
              </a:tr>
              <a:tr h="225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Gordon Pitts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9/1/2023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HVAC Instructor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9768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1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26" y="206620"/>
            <a:ext cx="7273636" cy="904170"/>
          </a:xfrm>
        </p:spPr>
        <p:txBody>
          <a:bodyPr/>
          <a:lstStyle/>
          <a:p>
            <a:r>
              <a:rPr lang="en-US" dirty="0">
                <a:solidFill>
                  <a:srgbClr val="0066CC"/>
                </a:solidFill>
              </a:rPr>
              <a:t>College update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26" y="1209164"/>
            <a:ext cx="8229600" cy="42341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571500" indent="-571500">
              <a:buAutoNum type="romanUcPeriod"/>
            </a:pPr>
            <a:r>
              <a:rPr lang="en-US" dirty="0"/>
              <a:t>88</a:t>
            </a:r>
            <a:r>
              <a:rPr lang="en-US" baseline="30000" dirty="0"/>
              <a:t>th</a:t>
            </a:r>
            <a:r>
              <a:rPr lang="en-US" dirty="0"/>
              <a:t> Legislative Session – Community College’s Impact on the State’s Economy </a:t>
            </a:r>
          </a:p>
          <a:p>
            <a:pPr marL="571500" indent="-571500">
              <a:buAutoNum type="romanUcPeriod"/>
            </a:pPr>
            <a:r>
              <a:rPr lang="en-US" dirty="0"/>
              <a:t>HB 8 Funding Formula impact on the college and future plans. </a:t>
            </a:r>
          </a:p>
          <a:p>
            <a:pPr marL="571500" indent="-571500">
              <a:buAutoNum type="romanUcPeriod"/>
            </a:pPr>
            <a:r>
              <a:rPr lang="en-US" dirty="0"/>
              <a:t>College Budget Plans (Fiscal Year 23-24) </a:t>
            </a:r>
          </a:p>
          <a:p>
            <a:pPr marL="571500" indent="-571500">
              <a:buAutoNum type="romanUcPeriod"/>
            </a:pPr>
            <a:r>
              <a:rPr lang="en-US" dirty="0"/>
              <a:t>College Priorities </a:t>
            </a:r>
          </a:p>
          <a:p>
            <a:pPr marL="571500" indent="-571500">
              <a:buAutoNum type="romanU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950" y="5443267"/>
            <a:ext cx="1061049" cy="112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9B056B-CBD5-4916-BC93-0D67528B3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48" y="279752"/>
            <a:ext cx="6050132" cy="904170"/>
          </a:xfrm>
        </p:spPr>
        <p:txBody>
          <a:bodyPr/>
          <a:lstStyle/>
          <a:p>
            <a:r>
              <a:rPr lang="en-US" sz="3200" dirty="0">
                <a:solidFill>
                  <a:srgbClr val="0066CC"/>
                </a:solidFill>
              </a:rPr>
              <a:t>88th Legislative Session:  New Funding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9DFEBF-73A0-4110-BDA1-EC42107B3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748" y="1713390"/>
            <a:ext cx="8535880" cy="3923930"/>
          </a:xfrm>
        </p:spPr>
        <p:txBody>
          <a:bodyPr/>
          <a:lstStyle/>
          <a:p>
            <a:r>
              <a:rPr lang="en-US" dirty="0"/>
              <a:t>New Community College Funding Model</a:t>
            </a:r>
          </a:p>
          <a:p>
            <a:r>
              <a:rPr lang="en-US" dirty="0"/>
              <a:t>Majority of state funding based on measurable outcomes aligned with regional and state workforce needs.    </a:t>
            </a:r>
            <a:r>
              <a:rPr lang="en-US" dirty="0">
                <a:highlight>
                  <a:srgbClr val="FFFF00"/>
                </a:highlight>
              </a:rPr>
              <a:t>“Building a Talent Strong Texas”</a:t>
            </a:r>
          </a:p>
          <a:p>
            <a:r>
              <a:rPr lang="en-US" dirty="0"/>
              <a:t>Balanced approach – hours taught in different fields of study across non-credit and credit programs. </a:t>
            </a:r>
          </a:p>
          <a:p>
            <a:pPr lvl="0"/>
            <a:r>
              <a:rPr lang="en-US" dirty="0">
                <a:solidFill>
                  <a:srgbClr val="010101"/>
                </a:solidFill>
              </a:rPr>
              <a:t>Financial Support for Dual Credit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1D8BAC-AD0E-4508-A744-BD8E3F02C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115" y="5319534"/>
            <a:ext cx="1255885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4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6102DF-12E8-46AF-8C9D-7F122A94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6" y="328474"/>
            <a:ext cx="6582793" cy="736847"/>
          </a:xfrm>
        </p:spPr>
        <p:txBody>
          <a:bodyPr/>
          <a:lstStyle/>
          <a:p>
            <a:r>
              <a:rPr lang="en-US" sz="3200" dirty="0">
                <a:solidFill>
                  <a:srgbClr val="0066CC"/>
                </a:solidFill>
                <a:latin typeface="+mn-lt"/>
              </a:rPr>
              <a:t>88th Legislative Session - New Funding Model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DA31F0-16CD-43F8-8C7C-F74D63D20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86" y="1695635"/>
            <a:ext cx="8482614" cy="4430528"/>
          </a:xfrm>
        </p:spPr>
        <p:txBody>
          <a:bodyPr/>
          <a:lstStyle/>
          <a:p>
            <a:r>
              <a:rPr lang="en-US" dirty="0"/>
              <a:t>Adjustments for rural colleges who shoulder the burden of higher operating costs. </a:t>
            </a:r>
          </a:p>
          <a:p>
            <a:r>
              <a:rPr lang="en-US" dirty="0"/>
              <a:t>Increase TEOG Funding </a:t>
            </a:r>
          </a:p>
          <a:p>
            <a:r>
              <a:rPr lang="en-US" dirty="0"/>
              <a:t>Investment in College Capacity Building (Grants for New Program Development)</a:t>
            </a:r>
          </a:p>
          <a:p>
            <a:r>
              <a:rPr lang="en-US" dirty="0"/>
              <a:t>Funding for high-quality non-credit credential programs that are convertible and stackable with credit-bearing programs.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BC848D-4FEB-451B-B3E0-5A8CCCCE9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115" y="5257800"/>
            <a:ext cx="1255885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4FD523-E51B-43A2-8CD5-D4A1D9BF7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57" y="443882"/>
            <a:ext cx="6573915" cy="740039"/>
          </a:xfrm>
        </p:spPr>
        <p:txBody>
          <a:bodyPr/>
          <a:lstStyle/>
          <a:p>
            <a:r>
              <a:rPr lang="en-US" dirty="0">
                <a:solidFill>
                  <a:srgbClr val="0066CC"/>
                </a:solidFill>
              </a:rPr>
              <a:t>New Funding Model: Impact  on Rural Colleges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6B2BBA-30D6-44C2-A591-5F3D5580D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257" y="1802167"/>
            <a:ext cx="8229600" cy="3897296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/>
              <a:t>Base Tier Funding </a:t>
            </a:r>
          </a:p>
          <a:p>
            <a:r>
              <a:rPr lang="en-US" sz="2400" dirty="0"/>
              <a:t>Weighted full-time student equivalent enrollments </a:t>
            </a:r>
          </a:p>
          <a:p>
            <a:r>
              <a:rPr lang="en-US" sz="2400" dirty="0"/>
              <a:t>Number of contact hours they offer and support for smaller colleges</a:t>
            </a:r>
          </a:p>
          <a:p>
            <a:r>
              <a:rPr lang="en-US" sz="2400" u="sng" dirty="0"/>
              <a:t>Extra weight in the base tier funding formula - colleges with 5,000 or fewer full-time student equivalents. </a:t>
            </a:r>
          </a:p>
          <a:p>
            <a:r>
              <a:rPr lang="en-US" sz="2400" dirty="0"/>
              <a:t>Base tier funding level - based in part on an estimate of what colleges might be able to generate through an M&amp;O tax rate of $0.05, regardless of the actual tax rate set locally.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93EB28-2070-4137-8095-9F3AAD830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115" y="5337290"/>
            <a:ext cx="1255885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228E9A-EAA2-46B4-861B-1D13C63F4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6076"/>
            <a:ext cx="6964532" cy="904170"/>
          </a:xfrm>
        </p:spPr>
        <p:txBody>
          <a:bodyPr/>
          <a:lstStyle/>
          <a:p>
            <a:r>
              <a:rPr lang="en-US" dirty="0">
                <a:solidFill>
                  <a:srgbClr val="0066CC"/>
                </a:solidFill>
              </a:rPr>
              <a:t>FY 23-24 Budget Planning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9A922B-7985-43CD-872B-6EB57BF6F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41" y="1846556"/>
            <a:ext cx="8384959" cy="4279608"/>
          </a:xfrm>
        </p:spPr>
        <p:txBody>
          <a:bodyPr/>
          <a:lstStyle/>
          <a:p>
            <a:r>
              <a:rPr lang="en-US" dirty="0"/>
              <a:t>Legislative Work – State Appropriations and the (50) year old funding formula (two-years in the making)</a:t>
            </a:r>
          </a:p>
          <a:p>
            <a:r>
              <a:rPr lang="en-US" dirty="0"/>
              <a:t>Tuition and Fees – Comprehensive Study Completed </a:t>
            </a:r>
          </a:p>
          <a:p>
            <a:pPr lvl="0"/>
            <a:r>
              <a:rPr lang="en-US" dirty="0">
                <a:solidFill>
                  <a:srgbClr val="010101"/>
                </a:solidFill>
              </a:rPr>
              <a:t>Significant changes to program fee structure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10101"/>
                </a:solidFill>
              </a:rPr>
              <a:t>     - Goals  include self sustaining  programs &amp; ability to   	 establish more effective budgets and future 		   	 program plans. </a:t>
            </a:r>
          </a:p>
          <a:p>
            <a:pPr marL="0" lvl="0" indent="0">
              <a:buNone/>
            </a:pPr>
            <a:endParaRPr lang="en-US" dirty="0">
              <a:solidFill>
                <a:srgbClr val="01010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9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350546-B9C2-4CCA-B0F2-8B4A41328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194"/>
            <a:ext cx="6973409" cy="904170"/>
          </a:xfrm>
        </p:spPr>
        <p:txBody>
          <a:bodyPr/>
          <a:lstStyle/>
          <a:p>
            <a:r>
              <a:rPr lang="en-US" dirty="0">
                <a:solidFill>
                  <a:srgbClr val="0066CC"/>
                </a:solidFill>
              </a:rPr>
              <a:t>FY 23-24 Budget Priorities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08C287-081D-4788-B775-06BEC0FEF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90" y="1509203"/>
            <a:ext cx="8229600" cy="4110933"/>
          </a:xfrm>
        </p:spPr>
        <p:txBody>
          <a:bodyPr/>
          <a:lstStyle/>
          <a:p>
            <a:r>
              <a:rPr lang="en-US" dirty="0"/>
              <a:t>Faculty and Staff Salaries </a:t>
            </a:r>
          </a:p>
          <a:p>
            <a:r>
              <a:rPr lang="en-US" dirty="0"/>
              <a:t>New Faculty and Staff Positions (prioritizing growth opportunities and improvements in student completion rates) </a:t>
            </a:r>
          </a:p>
          <a:p>
            <a:r>
              <a:rPr lang="en-US" dirty="0"/>
              <a:t>Enterprise Resource Planning (ERP) It’s Time!  This project will require everyone to work together as a team.  </a:t>
            </a:r>
          </a:p>
          <a:p>
            <a:r>
              <a:rPr lang="en-US" dirty="0"/>
              <a:t>Campus Capital Improvement Projects </a:t>
            </a:r>
          </a:p>
          <a:p>
            <a:r>
              <a:rPr lang="en-US" dirty="0"/>
              <a:t>Program Enhancements and New Program Development</a:t>
            </a:r>
          </a:p>
        </p:txBody>
      </p:sp>
    </p:spTree>
    <p:extLst>
      <p:ext uri="{BB962C8B-B14F-4D97-AF65-F5344CB8AC3E}">
        <p14:creationId xmlns:p14="http://schemas.microsoft.com/office/powerpoint/2010/main" val="36952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 College Theme 1">
  <a:themeElements>
    <a:clrScheme name="Cisco College">
      <a:dk1>
        <a:srgbClr val="010101"/>
      </a:dk1>
      <a:lt1>
        <a:srgbClr val="FEFDFD"/>
      </a:lt1>
      <a:dk2>
        <a:srgbClr val="192C88"/>
      </a:dk2>
      <a:lt2>
        <a:srgbClr val="6E7073"/>
      </a:lt2>
      <a:accent1>
        <a:srgbClr val="152B8E"/>
      </a:accent1>
      <a:accent2>
        <a:srgbClr val="FFFFFF"/>
      </a:accent2>
      <a:accent3>
        <a:srgbClr val="818386"/>
      </a:accent3>
      <a:accent4>
        <a:srgbClr val="000000"/>
      </a:accent4>
      <a:accent5>
        <a:srgbClr val="122052"/>
      </a:accent5>
      <a:accent6>
        <a:srgbClr val="C1C1C1"/>
      </a:accent6>
      <a:hlink>
        <a:srgbClr val="152B8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215177</TotalTime>
  <Words>677</Words>
  <Application>Microsoft Office PowerPoint</Application>
  <PresentationFormat>On-screen Show (4:3)</PresentationFormat>
  <Paragraphs>144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Times New Roman</vt:lpstr>
      <vt:lpstr>Cisco College Theme 1</vt:lpstr>
      <vt:lpstr>Cisco College  2023 fall faculty/staff convocation August 14, 2023  </vt:lpstr>
      <vt:lpstr>AGENDA    </vt:lpstr>
      <vt:lpstr>Cisco College Welcomes New Employees  to the Wrangler Family and Team!     </vt:lpstr>
      <vt:lpstr>College update   </vt:lpstr>
      <vt:lpstr>88th Legislative Session:  New Funding Model</vt:lpstr>
      <vt:lpstr>88th Legislative Session - New Funding Model Cont.</vt:lpstr>
      <vt:lpstr>New Funding Model: Impact  on Rural Colleges </vt:lpstr>
      <vt:lpstr>FY 23-24 Budget Planning </vt:lpstr>
      <vt:lpstr>FY 23-24 Budget Priorities  </vt:lpstr>
      <vt:lpstr>College Updates      </vt:lpstr>
      <vt:lpstr>College Priorities </vt:lpstr>
      <vt:lpstr>College Priorities Cont.  </vt:lpstr>
      <vt:lpstr>  Cisco College:  Gateway to Higher                   Education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Lauren Colegrove</dc:creator>
  <cp:lastModifiedBy>Sydni Rabb</cp:lastModifiedBy>
  <cp:revision>390</cp:revision>
  <cp:lastPrinted>2022-01-04T19:37:42Z</cp:lastPrinted>
  <dcterms:created xsi:type="dcterms:W3CDTF">2017-07-20T15:48:50Z</dcterms:created>
  <dcterms:modified xsi:type="dcterms:W3CDTF">2023-08-10T16:13:51Z</dcterms:modified>
</cp:coreProperties>
</file>