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8" r:id="rId3"/>
    <p:sldId id="348" r:id="rId4"/>
    <p:sldId id="373" r:id="rId5"/>
    <p:sldId id="321" r:id="rId6"/>
    <p:sldId id="380" r:id="rId7"/>
    <p:sldId id="381" r:id="rId8"/>
    <p:sldId id="377" r:id="rId9"/>
    <p:sldId id="382" r:id="rId10"/>
    <p:sldId id="349" r:id="rId11"/>
    <p:sldId id="379" r:id="rId12"/>
    <p:sldId id="384" r:id="rId13"/>
    <p:sldId id="388" r:id="rId14"/>
    <p:sldId id="389" r:id="rId15"/>
    <p:sldId id="390" r:id="rId16"/>
    <p:sldId id="391" r:id="rId17"/>
    <p:sldId id="392" r:id="rId18"/>
    <p:sldId id="262" r:id="rId19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33CC"/>
    <a:srgbClr val="003399"/>
    <a:srgbClr val="0000CC"/>
    <a:srgbClr val="0000FF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85587" autoAdjust="0"/>
  </p:normalViewPr>
  <p:slideViewPr>
    <p:cSldViewPr snapToGrid="0" snapToObjects="1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4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4E90A-DE15-4DB9-B599-2C3B20E15FF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9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9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8EEA-94AC-4B39-B102-CBB49895E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0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CBAB994-D1E0-4807-BBEA-AF5387D30038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71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180B843-C344-4E44-99F2-0E933F968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New</a:t>
            </a:r>
            <a:r>
              <a:rPr lang="en-US" baseline="0" dirty="0" smtClean="0"/>
              <a:t> Faculty/Staff to the Cisco College Wrangler Family!  Please stand when I call your name.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B843-C344-4E44-99F2-0E933F968D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73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Template 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604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742329"/>
            <a:ext cx="7772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buFont typeface="Arial"/>
              <a:buChar char="•"/>
              <a:defRPr sz="2000"/>
            </a:lvl2pPr>
            <a:lvl3pPr>
              <a:buFont typeface="Arial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 in sentence case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51463"/>
            <a:ext cx="8229600" cy="4601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8654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COntent Slide Templa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1605" cy="68651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US" cap="all" dirty="0" smtClean="0"/>
              <a:t>Headline in title case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 end slid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Section Header or Final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additional information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Template End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95151"/>
            <a:ext cx="82296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all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Section Header or Final Slide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6626" y="4973018"/>
            <a:ext cx="2801237" cy="1245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additional information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4B41-788F-2545-BAE5-0D8482C64570}" type="datetimeFigureOut">
              <a:rPr lang="en-US" smtClean="0"/>
              <a:pPr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0E10-50F1-1840-8B7C-2DE532B884C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ntent Slide Template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-1"/>
            <a:ext cx="9144000" cy="686515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441102"/>
            <a:ext cx="4752190" cy="904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HEADLINE IN TITLE CASE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 baseline="0"/>
            </a:lvl1pPr>
            <a:lvl2pPr>
              <a:buFont typeface="Arial"/>
              <a:buChar char="•"/>
              <a:defRPr sz="2400">
                <a:solidFill>
                  <a:schemeClr val="bg2"/>
                </a:solidFill>
              </a:defRPr>
            </a:lvl2pPr>
            <a:lvl3pPr>
              <a:buFont typeface="Arial"/>
              <a:buChar char="•"/>
              <a:defRPr sz="2000">
                <a:solidFill>
                  <a:schemeClr val="bg2"/>
                </a:solidFill>
              </a:defRPr>
            </a:lvl3pPr>
            <a:lvl4pPr>
              <a:buFont typeface="Arial"/>
              <a:buChar char="•"/>
              <a:defRPr sz="1800">
                <a:solidFill>
                  <a:schemeClr val="bg2"/>
                </a:solidFill>
              </a:defRPr>
            </a:lvl4pPr>
            <a:lvl5pPr>
              <a:buFont typeface="Arial"/>
              <a:buChar char="•"/>
              <a:defRPr sz="1600">
                <a:solidFill>
                  <a:schemeClr val="bg2"/>
                </a:solidFill>
              </a:defRPr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level in sentence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4" r:id="rId6"/>
    <p:sldLayoutId id="2147483651" r:id="rId7"/>
    <p:sldLayoutId id="214748365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203" y="-1"/>
            <a:ext cx="8654142" cy="1537855"/>
          </a:xfrm>
        </p:spPr>
        <p:txBody>
          <a:bodyPr/>
          <a:lstStyle/>
          <a:p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Cisco College </a:t>
            </a:r>
            <a:b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fall faculty/staff convocation</a:t>
            </a:r>
            <a:b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 17, 2022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946" y="4841129"/>
            <a:ext cx="7332453" cy="1886242"/>
          </a:xfrm>
        </p:spPr>
        <p:txBody>
          <a:bodyPr/>
          <a:lstStyle/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000" i="1" dirty="0" smtClean="0">
              <a:solidFill>
                <a:srgbClr val="01010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 smtClean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i="1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 of Cisco College is to provide quality, affordable, educational opportunities to meet the diverse academic, technical and career needs of the students and communities we serve.</a:t>
            </a:r>
            <a:endParaRPr lang="en-US" sz="2000" b="1" i="1" dirty="0">
              <a:solidFill>
                <a:srgbClr val="01010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801" y="5411449"/>
            <a:ext cx="1452797" cy="15518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900" y="2759528"/>
            <a:ext cx="6605814" cy="238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10474"/>
            <a:ext cx="7013121" cy="904170"/>
          </a:xfrm>
        </p:spPr>
        <p:txBody>
          <a:bodyPr/>
          <a:lstStyle/>
          <a:p>
            <a:r>
              <a:rPr lang="en-US" sz="4000" dirty="0" smtClean="0">
                <a:solidFill>
                  <a:srgbClr val="0066CC"/>
                </a:solidFill>
              </a:rPr>
              <a:t>College Priorities  </a:t>
            </a:r>
            <a:endParaRPr lang="en-US" sz="4000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86" y="1354347"/>
            <a:ext cx="8882496" cy="4105724"/>
          </a:xfrm>
        </p:spPr>
        <p:txBody>
          <a:bodyPr/>
          <a:lstStyle/>
          <a:p>
            <a:r>
              <a:rPr lang="en-US" dirty="0" smtClean="0"/>
              <a:t>Program Enhancements and New Program Development </a:t>
            </a:r>
          </a:p>
          <a:p>
            <a:r>
              <a:rPr lang="en-US" dirty="0" smtClean="0"/>
              <a:t>Academic Program Pathways</a:t>
            </a:r>
          </a:p>
          <a:p>
            <a:r>
              <a:rPr lang="en-US" dirty="0" smtClean="0"/>
              <a:t>Excellence in all Student Service Areas  </a:t>
            </a:r>
          </a:p>
          <a:p>
            <a:r>
              <a:rPr lang="en-US" dirty="0"/>
              <a:t>Strategic Planning and Institutional </a:t>
            </a:r>
            <a:r>
              <a:rPr lang="en-US" dirty="0" smtClean="0"/>
              <a:t>Effectiveness</a:t>
            </a:r>
          </a:p>
          <a:p>
            <a:r>
              <a:rPr lang="en-US" dirty="0" smtClean="0"/>
              <a:t>Quality Enhancement Plan (QEP) </a:t>
            </a:r>
          </a:p>
          <a:p>
            <a:r>
              <a:rPr lang="en-US" dirty="0" smtClean="0"/>
              <a:t>Fiscal Management and Planning for Future Growth</a:t>
            </a:r>
          </a:p>
          <a:p>
            <a:r>
              <a:rPr lang="en-US" dirty="0" smtClean="0"/>
              <a:t> </a:t>
            </a:r>
            <a:r>
              <a:rPr lang="en-US" dirty="0"/>
              <a:t>Improved Awareness of Programs and Positive Impact on </a:t>
            </a:r>
            <a:r>
              <a:rPr lang="en-US" dirty="0" smtClean="0"/>
              <a:t>the Region (Economic Impact Study)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0" y="5300182"/>
            <a:ext cx="1257300" cy="12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35660"/>
            <a:ext cx="5210355" cy="90417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Legislative Session Priorities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28" y="1682151"/>
            <a:ext cx="8229600" cy="4184771"/>
          </a:xfrm>
        </p:spPr>
        <p:txBody>
          <a:bodyPr/>
          <a:lstStyle/>
          <a:p>
            <a:r>
              <a:rPr lang="en-US" dirty="0" smtClean="0"/>
              <a:t>Session begins on January 10, 2023 </a:t>
            </a:r>
          </a:p>
          <a:p>
            <a:r>
              <a:rPr lang="en-US" dirty="0" smtClean="0"/>
              <a:t>Capital Construction Assistance Projects (Buildings &amp; Equipment) </a:t>
            </a:r>
          </a:p>
          <a:p>
            <a:r>
              <a:rPr lang="en-US" dirty="0" smtClean="0"/>
              <a:t>Dual Credit – Establish a statewide funding strategy that carefully considers the unique needs of rural community colleges. </a:t>
            </a:r>
          </a:p>
          <a:p>
            <a:r>
              <a:rPr lang="en-US" dirty="0" smtClean="0"/>
              <a:t>Rural College Funding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500" y="5382882"/>
            <a:ext cx="1255885" cy="11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638"/>
            <a:ext cx="6423102" cy="904170"/>
          </a:xfrm>
        </p:spPr>
        <p:txBody>
          <a:bodyPr/>
          <a:lstStyle/>
          <a:p>
            <a:pPr algn="l"/>
            <a:r>
              <a:rPr lang="en-US" sz="3200" dirty="0"/>
              <a:t>QEP: Making Connections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xmlns="" id="{99F57A90-FC5B-53E9-BC10-10BDFC14F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86910"/>
            <a:ext cx="8229600" cy="2952542"/>
          </a:xfrm>
        </p:spPr>
      </p:pic>
    </p:spTree>
    <p:extLst>
      <p:ext uri="{BB962C8B-B14F-4D97-AF65-F5344CB8AC3E}">
        <p14:creationId xmlns:p14="http://schemas.microsoft.com/office/powerpoint/2010/main" val="289457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6393"/>
            <a:ext cx="5898995" cy="904170"/>
          </a:xfrm>
        </p:spPr>
        <p:txBody>
          <a:bodyPr/>
          <a:lstStyle/>
          <a:p>
            <a:r>
              <a:rPr lang="en-US" sz="3200" dirty="0"/>
              <a:t>Thank you, QEP GROUP 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199" y="1700563"/>
            <a:ext cx="8162693" cy="4280637"/>
          </a:xfrm>
        </p:spPr>
        <p:txBody>
          <a:bodyPr/>
          <a:lstStyle/>
          <a:p>
            <a:r>
              <a:rPr lang="en-US" sz="2400" dirty="0"/>
              <a:t>Nirmala Chandrasekharan</a:t>
            </a:r>
          </a:p>
          <a:p>
            <a:r>
              <a:rPr lang="en-US" sz="2400" dirty="0"/>
              <a:t>Bill </a:t>
            </a:r>
            <a:r>
              <a:rPr lang="en-US" sz="2400" dirty="0" err="1"/>
              <a:t>Hagood</a:t>
            </a:r>
            <a:endParaRPr lang="en-US" sz="2400" dirty="0"/>
          </a:p>
          <a:p>
            <a:r>
              <a:rPr lang="en-US" sz="2400" dirty="0"/>
              <a:t>Bea Jackson</a:t>
            </a:r>
          </a:p>
          <a:p>
            <a:r>
              <a:rPr lang="en-US" sz="2400" dirty="0"/>
              <a:t>Beth Jackson</a:t>
            </a:r>
          </a:p>
          <a:p>
            <a:r>
              <a:rPr lang="en-US" sz="2400" dirty="0"/>
              <a:t>David Jackson</a:t>
            </a:r>
          </a:p>
          <a:p>
            <a:r>
              <a:rPr lang="en-US" sz="2400" dirty="0"/>
              <a:t>Staci Shupe</a:t>
            </a:r>
          </a:p>
          <a:p>
            <a:r>
              <a:rPr lang="en-US" sz="2400" dirty="0"/>
              <a:t>Kyle Smith</a:t>
            </a:r>
          </a:p>
          <a:p>
            <a:r>
              <a:rPr lang="en-US" sz="2400" dirty="0"/>
              <a:t>Terra Snyder</a:t>
            </a:r>
          </a:p>
          <a:p>
            <a:r>
              <a:rPr lang="en-US" sz="2400" dirty="0"/>
              <a:t>Brandi Terry</a:t>
            </a:r>
          </a:p>
        </p:txBody>
      </p:sp>
    </p:spTree>
    <p:extLst>
      <p:ext uri="{BB962C8B-B14F-4D97-AF65-F5344CB8AC3E}">
        <p14:creationId xmlns:p14="http://schemas.microsoft.com/office/powerpoint/2010/main" val="370861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4771"/>
            <a:ext cx="4752190" cy="904170"/>
          </a:xfrm>
        </p:spPr>
        <p:txBody>
          <a:bodyPr/>
          <a:lstStyle/>
          <a:p>
            <a:r>
              <a:rPr lang="en-US" sz="3200" dirty="0"/>
              <a:t>CELEBRATE!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xmlns="" id="{0800D9FA-FF4C-18BE-AEEA-674B5FDA0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7" y="1326995"/>
            <a:ext cx="7797517" cy="48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8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3450"/>
            <a:ext cx="6367346" cy="9041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Professional Development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4E2644EC-42AD-AB57-4738-3D7E6FAFD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/>
              <a:t>Go2Knowledge</a:t>
            </a:r>
          </a:p>
          <a:p>
            <a:r>
              <a:rPr lang="en-US" dirty="0"/>
              <a:t>Online Learning Consortium</a:t>
            </a:r>
          </a:p>
          <a:p>
            <a:r>
              <a:rPr lang="en-US" dirty="0"/>
              <a:t>1:1 Gradebook Review &amp; Training</a:t>
            </a:r>
          </a:p>
          <a:p>
            <a:r>
              <a:rPr lang="en-US" dirty="0"/>
              <a:t>QEP: Making Connections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3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D31B8-6895-425B-4C7B-26877B88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8731"/>
            <a:ext cx="4752190" cy="904170"/>
          </a:xfrm>
        </p:spPr>
        <p:txBody>
          <a:bodyPr/>
          <a:lstStyle/>
          <a:p>
            <a:r>
              <a:rPr lang="en-US" sz="3200" dirty="0"/>
              <a:t>RSI</a:t>
            </a:r>
          </a:p>
        </p:txBody>
      </p:sp>
      <p:pic>
        <p:nvPicPr>
          <p:cNvPr id="9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4CBC2553-FE85-E7F1-9310-D72878086A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245747"/>
            <a:ext cx="8229600" cy="217073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DB7C07-03E1-2E65-3530-DDF1D30E5BA9}"/>
              </a:ext>
            </a:extLst>
          </p:cNvPr>
          <p:cNvSpPr txBox="1"/>
          <p:nvPr/>
        </p:nvSpPr>
        <p:spPr>
          <a:xfrm>
            <a:off x="446934" y="1756381"/>
            <a:ext cx="60649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Introduction Session: </a:t>
            </a:r>
          </a:p>
          <a:p>
            <a:r>
              <a:rPr lang="en-US" sz="2800" dirty="0"/>
              <a:t>Thursday, August 18</a:t>
            </a:r>
            <a:r>
              <a:rPr lang="en-US" sz="2800" baseline="30000" dirty="0"/>
              <a:t>th</a:t>
            </a:r>
            <a:r>
              <a:rPr lang="en-US" sz="2800" dirty="0"/>
              <a:t> at 10AM via Zoom</a:t>
            </a:r>
          </a:p>
        </p:txBody>
      </p:sp>
    </p:spTree>
    <p:extLst>
      <p:ext uri="{BB962C8B-B14F-4D97-AF65-F5344CB8AC3E}">
        <p14:creationId xmlns:p14="http://schemas.microsoft.com/office/powerpoint/2010/main" val="69785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" y="1136301"/>
            <a:ext cx="7677665" cy="52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422"/>
            <a:ext cx="9048466" cy="1787856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Cisco College:  Gateway to Higher               				Education 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1356" y="4973018"/>
            <a:ext cx="2359681" cy="1245160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Celebrating Milestones and Preparing for the Road Ahead </a:t>
            </a:r>
            <a:endParaRPr lang="en-US" sz="1800" i="1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38" y="5951095"/>
            <a:ext cx="1139690" cy="1042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CC"/>
                </a:solidFill>
              </a:rPr>
              <a:t>AGENDA </a:t>
            </a:r>
            <a:r>
              <a:rPr lang="en-US" b="1" dirty="0" smtClean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7" y="1440611"/>
            <a:ext cx="8745952" cy="4301359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US" sz="2400" dirty="0" smtClean="0"/>
              <a:t>WELCOME </a:t>
            </a:r>
          </a:p>
          <a:p>
            <a:pPr marL="571500" indent="-571500">
              <a:buAutoNum type="romanUcPeriod"/>
            </a:pPr>
            <a:r>
              <a:rPr lang="en-US" sz="2400" dirty="0" smtClean="0"/>
              <a:t>SPONSORS AND PARTNERS DRAWINGS</a:t>
            </a:r>
          </a:p>
          <a:p>
            <a:pPr marL="571500" indent="-571500">
              <a:buAutoNum type="romanUcPeriod"/>
            </a:pPr>
            <a:r>
              <a:rPr lang="en-US" sz="2400" dirty="0" smtClean="0"/>
              <a:t>CELEBRATING YEARS OF SERVICE AT CISCO COLLEGE </a:t>
            </a:r>
          </a:p>
          <a:p>
            <a:pPr marL="571500" indent="-571500">
              <a:buAutoNum type="romanUcPeriod"/>
            </a:pPr>
            <a:r>
              <a:rPr lang="en-US" sz="2400" dirty="0" smtClean="0"/>
              <a:t>NEW EMPLOYEE INTRODUCTIONS </a:t>
            </a:r>
          </a:p>
          <a:p>
            <a:pPr marL="514350" indent="-514350">
              <a:buAutoNum type="romanUcPeriod" startAt="5"/>
            </a:pPr>
            <a:r>
              <a:rPr lang="en-US" sz="2400" dirty="0" smtClean="0"/>
              <a:t>COLLEGE UPDATE</a:t>
            </a:r>
          </a:p>
          <a:p>
            <a:pPr marL="514350" indent="-514350">
              <a:buAutoNum type="romanUcPeriod" startAt="5"/>
            </a:pPr>
            <a:r>
              <a:rPr lang="en-US" sz="2400" dirty="0" smtClean="0"/>
              <a:t>QUALITY ENHANCEMENT PLAN (QEP) UPDATE  </a:t>
            </a:r>
          </a:p>
          <a:p>
            <a:pPr marL="571500" indent="-571500">
              <a:buAutoNum type="romanUcPeriod" startAt="5"/>
            </a:pPr>
            <a:r>
              <a:rPr lang="en-US" sz="2400" dirty="0" smtClean="0"/>
              <a:t>DISTANCE EDUCATION UPDATE</a:t>
            </a:r>
          </a:p>
          <a:p>
            <a:pPr marL="571500" indent="-571500">
              <a:buAutoNum type="romanUcPeriod" startAt="5"/>
            </a:pPr>
            <a:r>
              <a:rPr lang="en-US" sz="2400" dirty="0" smtClean="0"/>
              <a:t>INFORMATION TECHNOLOGY UPDATE    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9" y="5404757"/>
            <a:ext cx="1039091" cy="11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1" y="89799"/>
            <a:ext cx="6955971" cy="783773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WELCOME cisco college wrangler family and team! </a:t>
            </a:r>
            <a:r>
              <a:rPr lang="en-US" b="1" dirty="0" smtClean="0">
                <a:solidFill>
                  <a:srgbClr val="0066CC"/>
                </a:solidFill>
              </a:rPr>
              <a:t/>
            </a:r>
            <a:br>
              <a:rPr lang="en-US" b="1" dirty="0" smtClean="0">
                <a:solidFill>
                  <a:srgbClr val="0066CC"/>
                </a:solidFill>
              </a:rPr>
            </a:br>
            <a:endParaRPr lang="en-US" b="1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17" y="1565564"/>
            <a:ext cx="8588831" cy="3643250"/>
          </a:xfrm>
        </p:spPr>
        <p:txBody>
          <a:bodyPr/>
          <a:lstStyle/>
          <a:p>
            <a:r>
              <a:rPr lang="en-US" sz="3600" dirty="0" smtClean="0"/>
              <a:t>Good Morning!  </a:t>
            </a:r>
          </a:p>
          <a:p>
            <a:r>
              <a:rPr lang="en-US" sz="3600" dirty="0" smtClean="0"/>
              <a:t>Productive Summer – Thank you to all involved in the numerous projects across both campuses. </a:t>
            </a:r>
          </a:p>
          <a:p>
            <a:r>
              <a:rPr lang="en-US" sz="3600" dirty="0" smtClean="0"/>
              <a:t>Together we have many accomplishments to celebrate.   </a:t>
            </a:r>
          </a:p>
          <a:p>
            <a:endParaRPr lang="en-US" sz="3600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043" y="5208814"/>
            <a:ext cx="1330555" cy="12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012" y="268574"/>
            <a:ext cx="6193766" cy="904170"/>
          </a:xfrm>
        </p:spPr>
        <p:txBody>
          <a:bodyPr/>
          <a:lstStyle/>
          <a:p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Cisco College Welcomes New Employees </a:t>
            </a:r>
            <a: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Wrangler Family and </a:t>
            </a:r>
            <a:r>
              <a:rPr lang="en-US" sz="2400" dirty="0" smtClean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Team!   </a:t>
            </a:r>
            <a: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66C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rgbClr val="0066CC"/>
                </a:solidFill>
                <a:latin typeface="Arial Narrow" panose="020B0606020202030204" pitchFamily="34" charset="0"/>
              </a:rPr>
            </a:br>
            <a:endParaRPr lang="en-US" dirty="0">
              <a:solidFill>
                <a:srgbClr val="0066C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430357"/>
              </p:ext>
            </p:extLst>
          </p:nvPr>
        </p:nvGraphicFramePr>
        <p:xfrm>
          <a:off x="69012" y="1172744"/>
          <a:ext cx="8272732" cy="5253940"/>
        </p:xfrm>
        <a:graphic>
          <a:graphicData uri="http://schemas.openxmlformats.org/drawingml/2006/table">
            <a:tbl>
              <a:tblPr/>
              <a:tblGrid>
                <a:gridCol w="1086191"/>
                <a:gridCol w="1086191"/>
                <a:gridCol w="2136167"/>
                <a:gridCol w="3964183"/>
              </a:tblGrid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Millwood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Move from Adjunct to Full-time Math/Geology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Flinn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Savannah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Softball Coach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O'Mera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2/8/22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Football Coach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Ankner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 Frances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Services Bookkeeper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Kimball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Brock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Basketball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Torres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Alexandria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3/28/22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Residence Hall Supervisor/Assistant Volleyball Coach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Thomas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Coach/Dorm Supervisor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Hutchens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Nikaela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Vocational Nursing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Adjunct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Bishop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Rachel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5/9/22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Pharmacy Tech Professor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Woody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5/9/22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Vocational Nursing Professor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Boudreau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Deborah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 Assist Dean Of Workforce and Economic Dev.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Bryant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Rhonda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Cosmotology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Instructor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Dick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 time Academic Support Specialist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Elkins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Stacey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Wrangler Belles Dance/Drill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Robinson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Dominic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6/20/22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Baseball Coach/Dorm Supervisor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Wilson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Michelle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Clinical Education (DCE) Respiratory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Brookman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Misty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7/5/22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Coordinator of Student Recruitment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Rowzee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7/5/22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/Dorm Supervisor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1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Messado-Moten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Anthony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7/14/22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Coach/Dorm Supervisor Presidents Hall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Carrillo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Odalis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8/3/22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Basketball Coach/Dorm Supervisor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Sippio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Assistant Football Coach FT Offensive Coordinator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Boen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Business Professor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Frizzell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Zachary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 of Performing Arts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Little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Meredith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History/Government Professor 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Jenna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9/1/22</a:t>
                      </a: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Coach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39" marR="7539" marT="75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14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0" y="277586"/>
            <a:ext cx="6573187" cy="62658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66CC"/>
                </a:solidFill>
                <a:latin typeface="Arial Narrow" panose="020B0606020202030204" pitchFamily="34" charset="0"/>
              </a:rPr>
              <a:t>Cisco College Service pins </a:t>
            </a:r>
            <a:endParaRPr lang="en-US" sz="2800" b="1" dirty="0">
              <a:solidFill>
                <a:srgbClr val="0066C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217531"/>
              </p:ext>
            </p:extLst>
          </p:nvPr>
        </p:nvGraphicFramePr>
        <p:xfrm>
          <a:off x="141497" y="751770"/>
          <a:ext cx="7644758" cy="5455193"/>
        </p:xfrm>
        <a:graphic>
          <a:graphicData uri="http://schemas.openxmlformats.org/drawingml/2006/table">
            <a:tbl>
              <a:tblPr firstRow="1" firstCol="1" bandRow="1"/>
              <a:tblGrid>
                <a:gridCol w="1644171"/>
                <a:gridCol w="1561381"/>
                <a:gridCol w="1391387"/>
                <a:gridCol w="1532313"/>
                <a:gridCol w="1515506"/>
              </a:tblGrid>
              <a:tr h="55418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Cisco College Service </a:t>
                      </a: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Year Pins	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Year Pins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Pins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Pins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Pins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Tara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Bontke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James Berry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Vicki Carney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 Henson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Cindy Brookey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Trinity McCandless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John Caraway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Amy Cohen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Mary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McKendree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Pamela Dorn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Teresa Morris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Farrar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Kathryn New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Elsie Jackson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Sarah Pitts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Justin Plunk-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Ceniceros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Judy Posey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Joel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Prickett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Tracy Talley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Katie Thompson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9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Kristi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Timerson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3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68" marR="45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3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1" y="250166"/>
            <a:ext cx="8091576" cy="1095106"/>
          </a:xfrm>
        </p:spPr>
        <p:txBody>
          <a:bodyPr/>
          <a:lstStyle/>
          <a:p>
            <a:r>
              <a:rPr lang="en-US" sz="3200" dirty="0">
                <a:solidFill>
                  <a:srgbClr val="0066CC"/>
                </a:solidFill>
              </a:rPr>
              <a:t>PROGRESS /IMPROVEMENTS </a:t>
            </a:r>
            <a:r>
              <a:rPr lang="en-US" sz="3200" dirty="0" smtClean="0">
                <a:solidFill>
                  <a:srgbClr val="0066CC"/>
                </a:solidFill>
              </a:rPr>
              <a:t/>
            </a:r>
            <a:br>
              <a:rPr lang="en-US" sz="3200" dirty="0" smtClean="0">
                <a:solidFill>
                  <a:srgbClr val="0066CC"/>
                </a:solidFill>
              </a:rPr>
            </a:br>
            <a:r>
              <a:rPr lang="en-US" sz="3200" dirty="0" smtClean="0">
                <a:solidFill>
                  <a:srgbClr val="0066CC"/>
                </a:solidFill>
              </a:rPr>
              <a:t>ACROSS </a:t>
            </a:r>
            <a:r>
              <a:rPr lang="en-US" sz="3200" dirty="0">
                <a:solidFill>
                  <a:srgbClr val="0066CC"/>
                </a:solidFill>
              </a:rPr>
              <a:t>BOTH </a:t>
            </a:r>
            <a:r>
              <a:rPr lang="en-US" sz="3200" dirty="0" smtClean="0">
                <a:solidFill>
                  <a:srgbClr val="0066CC"/>
                </a:solidFill>
              </a:rPr>
              <a:t>CAMPUSES </a:t>
            </a:r>
            <a:r>
              <a:rPr lang="en-US" dirty="0">
                <a:solidFill>
                  <a:srgbClr val="0066CC"/>
                </a:solidFill>
              </a:rPr>
              <a:t/>
            </a:r>
            <a:br>
              <a:rPr lang="en-US" dirty="0">
                <a:solidFill>
                  <a:srgbClr val="0066CC"/>
                </a:solidFill>
              </a:rPr>
            </a:b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457864"/>
            <a:ext cx="8686800" cy="4668299"/>
          </a:xfrm>
        </p:spPr>
        <p:txBody>
          <a:bodyPr/>
          <a:lstStyle/>
          <a:p>
            <a:r>
              <a:rPr lang="en-US" dirty="0" smtClean="0"/>
              <a:t>Priority - Significant upgrades in classroom technology</a:t>
            </a:r>
          </a:p>
          <a:p>
            <a:r>
              <a:rPr lang="en-US" dirty="0" smtClean="0"/>
              <a:t>Media Creation Center (MC2) (AEC 120) support faculty and staff in creating program promotional videos.  </a:t>
            </a:r>
          </a:p>
          <a:p>
            <a:r>
              <a:rPr lang="en-US" dirty="0" smtClean="0"/>
              <a:t>Abilene Campus – Business Office remodel (Create a more welcoming environment for students) </a:t>
            </a:r>
          </a:p>
          <a:p>
            <a:r>
              <a:rPr lang="en-US" dirty="0" smtClean="0"/>
              <a:t>Significant updates to HVAC systems on both campuses – improving system operating efficiencies, air quality in buildings, and lowering long term M&amp;O costs at the college.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266" y="5515517"/>
            <a:ext cx="99373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17" y="173683"/>
            <a:ext cx="7280694" cy="904170"/>
          </a:xfrm>
        </p:spPr>
        <p:txBody>
          <a:bodyPr/>
          <a:lstStyle/>
          <a:p>
            <a:r>
              <a:rPr lang="en-US" dirty="0">
                <a:solidFill>
                  <a:srgbClr val="0066CC"/>
                </a:solidFill>
              </a:rPr>
              <a:t>PROGRESS /IMPROVEMENTS </a:t>
            </a:r>
            <a:r>
              <a:rPr lang="en-US" dirty="0" smtClean="0">
                <a:solidFill>
                  <a:srgbClr val="0066CC"/>
                </a:solidFill>
              </a:rPr>
              <a:t/>
            </a:r>
            <a:br>
              <a:rPr lang="en-US" dirty="0" smtClean="0">
                <a:solidFill>
                  <a:srgbClr val="0066CC"/>
                </a:solidFill>
              </a:rPr>
            </a:br>
            <a:r>
              <a:rPr lang="en-US" dirty="0" smtClean="0">
                <a:solidFill>
                  <a:srgbClr val="0066CC"/>
                </a:solidFill>
              </a:rPr>
              <a:t>ACROSS </a:t>
            </a:r>
            <a:r>
              <a:rPr lang="en-US" dirty="0">
                <a:solidFill>
                  <a:srgbClr val="0066CC"/>
                </a:solidFill>
              </a:rPr>
              <a:t>BOTH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2" y="133278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Improvements in classrooms and labs – minor renovations. </a:t>
            </a:r>
          </a:p>
          <a:p>
            <a:r>
              <a:rPr lang="en-US" dirty="0" smtClean="0"/>
              <a:t>Change out of old chalk boards to new glass boards </a:t>
            </a:r>
          </a:p>
          <a:p>
            <a:r>
              <a:rPr lang="en-US" dirty="0" smtClean="0"/>
              <a:t>Furniture </a:t>
            </a:r>
            <a:r>
              <a:rPr lang="en-US" dirty="0"/>
              <a:t>replacement </a:t>
            </a:r>
            <a:r>
              <a:rPr lang="en-US" dirty="0" smtClean="0"/>
              <a:t>- Classroom and campus lobbies </a:t>
            </a:r>
          </a:p>
          <a:p>
            <a:r>
              <a:rPr lang="en-US" dirty="0" smtClean="0"/>
              <a:t>Audio/Visual Upgrades across both campuses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266" y="5515516"/>
            <a:ext cx="99373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5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17" y="113298"/>
            <a:ext cx="4752190" cy="90417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College Priorities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0" y="888072"/>
            <a:ext cx="8229600" cy="3978634"/>
          </a:xfrm>
        </p:spPr>
        <p:txBody>
          <a:bodyPr/>
          <a:lstStyle/>
          <a:p>
            <a:r>
              <a:rPr lang="en-US" sz="2500" dirty="0" smtClean="0"/>
              <a:t>Enrollment and Student Success (Completion Rates)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smtClean="0"/>
              <a:t>    - Strategic Enrollment Management (SEM) and 	Retention Plan (Team Effort)  </a:t>
            </a:r>
          </a:p>
          <a:p>
            <a:pPr>
              <a:spcBef>
                <a:spcPts val="0"/>
              </a:spcBef>
            </a:pPr>
            <a:endParaRPr lang="en-US" sz="2500" dirty="0" smtClean="0"/>
          </a:p>
          <a:p>
            <a:r>
              <a:rPr lang="en-US" sz="2500" dirty="0" smtClean="0"/>
              <a:t>Enterprise Resource Planning (ERP) – replace legacy system POISE (reliability long term, streamline business operations, cybersecurity, improve services to students, faculty, staff, reports data in real time and so simple that I can run them.   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/>
              <a:t>Strengthen partnerships across all areas (School Districts, Business/Industries, Four-Year Universities, Foundations, etc.)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239" y="5428153"/>
            <a:ext cx="1121761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8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68" y="121925"/>
            <a:ext cx="4752190" cy="904170"/>
          </a:xfrm>
        </p:spPr>
        <p:txBody>
          <a:bodyPr/>
          <a:lstStyle/>
          <a:p>
            <a:r>
              <a:rPr lang="en-US" dirty="0" smtClean="0">
                <a:solidFill>
                  <a:srgbClr val="0066CC"/>
                </a:solidFill>
              </a:rPr>
              <a:t>College priorities </a:t>
            </a:r>
            <a:endParaRPr lang="en-US" dirty="0">
              <a:solidFill>
                <a:srgbClr val="00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7" y="905774"/>
            <a:ext cx="8229600" cy="4632384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Continue responding to the growing skills gap across all sectors of the workforce.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No</a:t>
            </a:r>
            <a:r>
              <a:rPr lang="en-US" dirty="0"/>
              <a:t>. 1 threat to </a:t>
            </a:r>
            <a:r>
              <a:rPr lang="en-US" dirty="0" smtClean="0"/>
              <a:t>businesses (fast </a:t>
            </a:r>
            <a:r>
              <a:rPr lang="en-US" dirty="0"/>
              <a:t>track </a:t>
            </a:r>
            <a:r>
              <a:rPr lang="en-US" dirty="0" smtClean="0"/>
              <a:t>programs to      	 keep </a:t>
            </a:r>
            <a:r>
              <a:rPr lang="en-US" dirty="0"/>
              <a:t>pace with the workforce demands in the </a:t>
            </a:r>
            <a:r>
              <a:rPr lang="en-US" dirty="0" smtClean="0"/>
              <a:t>   	region</a:t>
            </a:r>
            <a:r>
              <a:rPr lang="en-US" dirty="0"/>
              <a:t>. </a:t>
            </a:r>
          </a:p>
          <a:p>
            <a:r>
              <a:rPr lang="en-US" dirty="0" smtClean="0"/>
              <a:t>Grant Research, Development, and </a:t>
            </a:r>
            <a:r>
              <a:rPr lang="en-US" dirty="0"/>
              <a:t>Management </a:t>
            </a:r>
          </a:p>
          <a:p>
            <a:r>
              <a:rPr lang="en-US" dirty="0"/>
              <a:t>Abilene Maintenance Tax (Feasibility Study) </a:t>
            </a:r>
            <a:endParaRPr lang="en-US" dirty="0" smtClean="0"/>
          </a:p>
          <a:p>
            <a:r>
              <a:rPr lang="en-US" dirty="0" smtClean="0"/>
              <a:t>88th Legislative Session (Ensuring Cisco College is Represented)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239" y="5402273"/>
            <a:ext cx="1121761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8993"/>
      </p:ext>
    </p:extLst>
  </p:cSld>
  <p:clrMapOvr>
    <a:masterClrMapping/>
  </p:clrMapOvr>
</p:sld>
</file>

<file path=ppt/theme/theme1.xml><?xml version="1.0" encoding="utf-8"?>
<a:theme xmlns:a="http://schemas.openxmlformats.org/drawingml/2006/main" name="Cisco College Theme 1">
  <a:themeElements>
    <a:clrScheme name="Cisco College">
      <a:dk1>
        <a:srgbClr val="010101"/>
      </a:dk1>
      <a:lt1>
        <a:srgbClr val="FEFDFD"/>
      </a:lt1>
      <a:dk2>
        <a:srgbClr val="192C88"/>
      </a:dk2>
      <a:lt2>
        <a:srgbClr val="6E7073"/>
      </a:lt2>
      <a:accent1>
        <a:srgbClr val="152B8E"/>
      </a:accent1>
      <a:accent2>
        <a:srgbClr val="FFFFFF"/>
      </a:accent2>
      <a:accent3>
        <a:srgbClr val="818386"/>
      </a:accent3>
      <a:accent4>
        <a:srgbClr val="000000"/>
      </a:accent4>
      <a:accent5>
        <a:srgbClr val="122052"/>
      </a:accent5>
      <a:accent6>
        <a:srgbClr val="C1C1C1"/>
      </a:accent6>
      <a:hlink>
        <a:srgbClr val="152B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204430</TotalTime>
  <Words>686</Words>
  <Application>Microsoft Office PowerPoint</Application>
  <PresentationFormat>On-screen Show (4:3)</PresentationFormat>
  <Paragraphs>226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Cisco College Theme 1</vt:lpstr>
      <vt:lpstr>Cisco College  2022 fall faculty/staff convocation AUGUST 17, 2022  </vt:lpstr>
      <vt:lpstr>AGENDA    </vt:lpstr>
      <vt:lpstr>WELCOME cisco college wrangler family and team!  </vt:lpstr>
      <vt:lpstr>Cisco College Welcomes New Employees  to the Wrangler Family and Team!     </vt:lpstr>
      <vt:lpstr>Cisco College Service pins </vt:lpstr>
      <vt:lpstr>PROGRESS /IMPROVEMENTS  ACROSS BOTH CAMPUSES  </vt:lpstr>
      <vt:lpstr>PROGRESS /IMPROVEMENTS  ACROSS BOTH CAMPUSES</vt:lpstr>
      <vt:lpstr>College Priorities </vt:lpstr>
      <vt:lpstr>College priorities </vt:lpstr>
      <vt:lpstr>College Priorities  </vt:lpstr>
      <vt:lpstr>Legislative Session Priorities </vt:lpstr>
      <vt:lpstr>QEP: Making Connections</vt:lpstr>
      <vt:lpstr>Thank you, QEP GROUP A!</vt:lpstr>
      <vt:lpstr>CELEBRATE!</vt:lpstr>
      <vt:lpstr>Professional Development</vt:lpstr>
      <vt:lpstr>RSI</vt:lpstr>
      <vt:lpstr>PowerPoint Presentation</vt:lpstr>
      <vt:lpstr>  Cisco College:  Gateway to Higher                   Education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Colegrove</dc:creator>
  <cp:lastModifiedBy>Sydni Rabb</cp:lastModifiedBy>
  <cp:revision>366</cp:revision>
  <cp:lastPrinted>2021-08-18T13:25:01Z</cp:lastPrinted>
  <dcterms:created xsi:type="dcterms:W3CDTF">2017-07-20T15:48:50Z</dcterms:created>
  <dcterms:modified xsi:type="dcterms:W3CDTF">2022-08-16T18:30:51Z</dcterms:modified>
</cp:coreProperties>
</file>